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62" r:id="rId3"/>
    <p:sldId id="281" r:id="rId4"/>
    <p:sldId id="279" r:id="rId5"/>
    <p:sldId id="282" r:id="rId6"/>
    <p:sldId id="277" r:id="rId7"/>
    <p:sldId id="269" r:id="rId8"/>
    <p:sldId id="286" r:id="rId9"/>
    <p:sldId id="283" r:id="rId10"/>
    <p:sldId id="284" r:id="rId11"/>
    <p:sldId id="271" r:id="rId12"/>
    <p:sldId id="272" r:id="rId13"/>
    <p:sldId id="273" r:id="rId14"/>
    <p:sldId id="274" r:id="rId15"/>
    <p:sldId id="287" r:id="rId16"/>
    <p:sldId id="280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DD817DF-61D2-4C1C-989E-481ADBC15C53}">
          <p14:sldIdLst>
            <p14:sldId id="258"/>
            <p14:sldId id="262"/>
            <p14:sldId id="281"/>
            <p14:sldId id="279"/>
            <p14:sldId id="282"/>
            <p14:sldId id="277"/>
            <p14:sldId id="269"/>
            <p14:sldId id="286"/>
            <p14:sldId id="283"/>
            <p14:sldId id="284"/>
            <p14:sldId id="271"/>
            <p14:sldId id="272"/>
            <p14:sldId id="273"/>
            <p14:sldId id="274"/>
            <p14:sldId id="287"/>
            <p14:sldId id="280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A7BCE3"/>
    <a:srgbClr val="F26E10"/>
    <a:srgbClr val="E66810"/>
    <a:srgbClr val="7186AD"/>
    <a:srgbClr val="859ECC"/>
    <a:srgbClr val="7AA2DE"/>
    <a:srgbClr val="DBE4F4"/>
    <a:srgbClr val="EAE7F3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EFA39-8BCB-714D-9D66-284B75087530}" v="80" dt="2024-11-22T14:45:18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1"/>
    <p:restoredTop sz="81886"/>
  </p:normalViewPr>
  <p:slideViewPr>
    <p:cSldViewPr snapToGrid="0">
      <p:cViewPr varScale="1">
        <p:scale>
          <a:sx n="114" d="100"/>
          <a:sy n="114" d="100"/>
        </p:scale>
        <p:origin x="1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AB659-8B97-49FB-88BB-B5D81A27D23E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BFAAF-9CC0-4679-A4F6-094E6303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Agriculture is essential to the global economy, contributing 4% to worldwide GDP and over 25% in some developing nations. </a:t>
            </a:r>
          </a:p>
          <a:p>
            <a:r>
              <a:rPr lang="en-US"/>
              <a:t>However, the rising frequency and intensity of plant diseases threaten productivity, food security, and biodiversity, particularly in vulnerable areas. </a:t>
            </a:r>
          </a:p>
          <a:p>
            <a:r>
              <a:rPr lang="en-US"/>
              <a:t>Leaf wetness, the presence of water on leaf surfaces from dew, precipitation, fog, or irrigation, is a key factor in the spread of plant diseases. </a:t>
            </a:r>
          </a:p>
          <a:p>
            <a:r>
              <a:rPr lang="en-US"/>
              <a:t>The duration of leaf wetness is crucial for the development of pathogen, making accurate Leaf Wetness Duration (LWD) detection critical for effective disease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52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multi-depth module leverages a transformer encoder to process depth-wise data, allowing for more comprehensive feature extraction across multiple layers of leaf structure. </a:t>
            </a:r>
          </a:p>
          <a:p>
            <a:r>
              <a:rPr lang="en-US" dirty="0"/>
              <a:t>After the transformer encoder processes the data, a classifier is used extracted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result.</a:t>
            </a:r>
            <a:endParaRPr lang="en-US" dirty="0"/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During model training, we apply strategies such as de-emphasizing the RGB camera input since the camera has a more obvious feature that can be easily extracted. This technique could enhance the model to more focus on the SAR and multi modality fusion features. </a:t>
            </a:r>
          </a:p>
          <a:p>
            <a:r>
              <a:rPr lang="en-US" dirty="0"/>
              <a:t>Additionally, we use data augmentation techniques to enhance the model’s robustness, ensuring it can adapt to diverse environmental scenarios. This approach helps the model better generalization , allowing for accurate detection across different field conditions.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09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implementation uses a TI IWR1642 </a:t>
            </a:r>
            <a:r>
              <a:rPr lang="en-US" dirty="0" err="1"/>
              <a:t>mmWave</a:t>
            </a:r>
            <a:r>
              <a:rPr lang="en-US" dirty="0"/>
              <a:t> radar and an Azure Kinect camera.</a:t>
            </a:r>
          </a:p>
          <a:p>
            <a:r>
              <a:rPr lang="en-US" dirty="0"/>
              <a:t> in the Indoor environment, the radar is mounted on a linear scanning platform for controlled measurements. </a:t>
            </a:r>
          </a:p>
          <a:p>
            <a:r>
              <a:rPr lang="en-US" dirty="0"/>
              <a:t>Here is our setup for the indoor and real field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26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system preparation, we used a scissor to capture camera and SAR image to ensure they have the same field of view.</a:t>
            </a:r>
          </a:p>
          <a:p>
            <a:r>
              <a:rPr lang="en-US" dirty="0"/>
              <a:t>We established ground truth with a moisture meter, providing accurate leaf wetness levels, and used a Leaf Wetness Sensor (LWS) for baseline comparison.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our evaluation, Hydra achieved the highest accuracy at over 96%, outperforming the other methods. </a:t>
            </a:r>
          </a:p>
          <a:p>
            <a:r>
              <a:rPr lang="en-US" dirty="0"/>
              <a:t>Additionally, Hydra maintained a leaf wetness duration error of less than 5 minutes showing better precision compare with other modalities.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Hydra with different leaf shapes including large leaf side down and small leaf side up which are most popular in the real world.</a:t>
            </a:r>
          </a:p>
          <a:p>
            <a:r>
              <a:rPr lang="en-US" dirty="0"/>
              <a:t>Hydra maintained stable accuracy around 94%.</a:t>
            </a:r>
          </a:p>
          <a:p>
            <a:endParaRPr lang="en-US" dirty="0"/>
          </a:p>
          <a:p>
            <a:r>
              <a:rPr lang="en-US" dirty="0"/>
              <a:t>We also evaluate under outdoor and real field environment.</a:t>
            </a:r>
          </a:p>
          <a:p>
            <a:r>
              <a:rPr lang="en-US" dirty="0"/>
              <a:t>In all the environment, Hydra consistently achieved high accuracy, maintaining over 90 accuracy.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16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Hydra is the first contactless accurate sensing system for leaf wetness duration detection.</a:t>
            </a:r>
          </a:p>
          <a:p>
            <a:r>
              <a:rPr lang="en-US" dirty="0"/>
              <a:t>Also, it </a:t>
            </a:r>
            <a:r>
              <a:rPr lang="en-US" dirty="0" err="1"/>
              <a:t>incoperate</a:t>
            </a:r>
            <a:r>
              <a:rPr lang="en-US" dirty="0"/>
              <a:t> with novel multi-modality fusion technique and 3d detection model for classification.</a:t>
            </a:r>
          </a:p>
          <a:p>
            <a:r>
              <a:rPr lang="en-US" dirty="0"/>
              <a:t>It shown robust performance under complex and real farm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70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5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FC99C-F9F8-19D8-4440-C19B07E33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5E864-E159-63E1-842B-FEB3605EE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459DA-A947-63CD-70E3-F853BA6FE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approaches have been introduced for LWD detection, with the Leaf Wetness Sensor being widely used in agriculture. </a:t>
            </a:r>
          </a:p>
          <a:p>
            <a:r>
              <a:rPr lang="en-US" dirty="0"/>
              <a:t>LWS mimics the shape and positioning of real leaves to simulate wetness detection through resistance changes. </a:t>
            </a:r>
          </a:p>
          <a:p>
            <a:r>
              <a:rPr lang="en-US" dirty="0"/>
              <a:t>[click] However, it utilizes synthetic leaves that differ from natural leaves in size, shape, and material, resulting in detection inaccuracies and errors.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2957C-5C5A-DC6A-EA40-0965757C9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Cameras are widely used in leaf wetness detection. </a:t>
            </a:r>
          </a:p>
          <a:p>
            <a:r>
              <a:rPr lang="en-US" dirty="0"/>
              <a:t>They offer clear distinctions [click] between dry and wet leaves, with visible features such as water droplets that can be effectively detected using deep neural networks.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1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81ED6-F8F2-29A3-3C2E-5912295CF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FD3D5-F4A4-8380-BBBB-9E1382D38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02142-9937-E237-F39D-8ADDF832B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However, in real-world conditions, lighting can be a significant challenge. </a:t>
            </a:r>
          </a:p>
          <a:p>
            <a:r>
              <a:rPr lang="en-US"/>
              <a:t>During cloudy days, dawn, and nighttime, cameras struggle to capture useful information. </a:t>
            </a:r>
          </a:p>
          <a:p>
            <a:r>
              <a:rPr lang="en-US"/>
              <a:t>Additionally, plants are 3D structures, but the camera can only capture the front surface, leaving behind areas undetected. </a:t>
            </a:r>
          </a:p>
          <a:p>
            <a:r>
              <a:rPr lang="en-US"/>
              <a:t>This limitation prevents the camera from extracting information from parts of the plant that are </a:t>
            </a:r>
            <a:r>
              <a:rPr lang="en-US" altLang="zh-CN"/>
              <a:t>been hidden</a:t>
            </a:r>
            <a:r>
              <a:rPr lang="en-US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C47F4-E9B2-FD4F-93CA-FDF973CB3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2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mm-Wave is another method for leaf wetness detection. It operates at higher frequency, offering a broad bandwidth that enables the detection of subtle changes in wetness. </a:t>
            </a:r>
          </a:p>
          <a:p>
            <a:r>
              <a:rPr lang="en-US" dirty="0"/>
              <a:t>Water change will exhibit unique permittivity, reflecting mm-Wave signals distinctly. </a:t>
            </a:r>
          </a:p>
          <a:p>
            <a:r>
              <a:rPr lang="en-US" dirty="0"/>
              <a:t>Synthetic Aperture Radar (SAR), widely used for high-resolution imaging, simulates a large aperture by leveraging the radar's relative motion to the target. </a:t>
            </a:r>
          </a:p>
          <a:p>
            <a:r>
              <a:rPr lang="en-US" dirty="0"/>
              <a:t>With high-resolution image, it could provide more detailed feature from the leaf surface</a:t>
            </a:r>
          </a:p>
          <a:p>
            <a:r>
              <a:rPr lang="en-US" dirty="0"/>
              <a:t>Using frequency-modulated continuous wave (FMCW) chirps, [click] SAR can capture cross-sectional images of plants, which reveal details at different depths. </a:t>
            </a:r>
          </a:p>
          <a:p>
            <a:endParaRPr lang="en-US" dirty="0"/>
          </a:p>
          <a:p>
            <a:r>
              <a:rPr lang="en-US" dirty="0"/>
              <a:t>In our setup</a:t>
            </a:r>
            <a:r>
              <a:rPr lang="zh-CN" altLang="en-US" dirty="0"/>
              <a:t> </a:t>
            </a:r>
            <a:r>
              <a:rPr lang="en-US" altLang="zh-CN" dirty="0"/>
              <a:t>on the leaf image</a:t>
            </a:r>
            <a:r>
              <a:rPr lang="en-US" dirty="0"/>
              <a:t>, a stationary plant positioned about 200 mm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 radar. We extracted a cross section that is 230mm [click] from the radar shown as example on the right.</a:t>
            </a:r>
          </a:p>
          <a:p>
            <a:r>
              <a:rPr lang="en-US" altLang="zh-CN" dirty="0"/>
              <a:t>[click]</a:t>
            </a:r>
          </a:p>
          <a:p>
            <a:r>
              <a:rPr lang="en-US" dirty="0"/>
              <a:t>The image features, encircled by a red rectangle, designating the leaf surface information detected by the radar.</a:t>
            </a:r>
          </a:p>
          <a:p>
            <a:endParaRPr lang="en-US" dirty="0"/>
          </a:p>
          <a:p>
            <a:r>
              <a:rPr lang="en-US" dirty="0"/>
              <a:t>We monitor the plant transitions from wet to dry.  [click]</a:t>
            </a:r>
          </a:p>
          <a:p>
            <a:r>
              <a:rPr lang="en-US" dirty="0"/>
              <a:t>The reflection signals increasing as the plant dries shows the protentional of using SAR to detect leaf wetness.</a:t>
            </a:r>
          </a:p>
          <a:p>
            <a:r>
              <a:rPr lang="en-US" dirty="0"/>
              <a:t>However, </a:t>
            </a:r>
            <a:r>
              <a:rPr lang="en-US" dirty="0" err="1"/>
              <a:t>mmWave</a:t>
            </a:r>
            <a:r>
              <a:rPr lang="en-US" dirty="0"/>
              <a:t> are easily been affected by the environment. In the windy and dynamic environment, the feature would dramatically decrease.</a:t>
            </a:r>
          </a:p>
          <a:p>
            <a:r>
              <a:rPr lang="en-US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Hence, </a:t>
            </a:r>
            <a:r>
              <a:rPr lang="en-US" sz="1200" b="1" dirty="0">
                <a:solidFill>
                  <a:schemeClr val="bg1"/>
                </a:solidFill>
              </a:rPr>
              <a:t>No existing single-modality leaf wetness sensing techniques can achieve high accuracy under various environmental conditions.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introduces Hydra a multi-modal system combining RGB camera and mm-Wave radar to detect whether the leaf status is wet or dry, achieving high accuracy in leaf wetness detection.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8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design of Hydra, it involved three design challenge which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13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challenge in multi-modality fusion is the mismatch in dimensions between the captured images. </a:t>
            </a:r>
          </a:p>
          <a:p>
            <a:r>
              <a:rPr lang="en-US" dirty="0"/>
              <a:t>The RGB camera provides a 2D image where multiple depths are combined in a single view but the </a:t>
            </a:r>
            <a:r>
              <a:rPr lang="en-US" altLang="zh-CN" dirty="0"/>
              <a:t>SAR image could only provide for single depth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On the left, we have a depth map where brighter areas indicate regions closer to the camera. </a:t>
            </a:r>
          </a:p>
          <a:p>
            <a:r>
              <a:rPr lang="en-US" dirty="0"/>
              <a:t>Our approach is inspired by the idea of isolating a specific depth from the RGB image.</a:t>
            </a:r>
          </a:p>
          <a:p>
            <a:r>
              <a:rPr lang="en-US" dirty="0"/>
              <a:t>By selecting a particular depth [click] from the depth map and [click] applying it as a mask over the RGB image, we can extract a cross-section of the plant at that specific depth, </a:t>
            </a:r>
          </a:p>
          <a:p>
            <a:r>
              <a:rPr lang="en-US" dirty="0"/>
              <a:t>It can effectively isolate </a:t>
            </a:r>
          </a:p>
          <a:p>
            <a:r>
              <a:rPr lang="en-US" dirty="0"/>
              <a:t>the leaf section within the RGB image that corresponds to the desired depth.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2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SAR image serves as a specific depth map combined with reflection information, which we use to mask the RGB image. </a:t>
            </a:r>
          </a:p>
          <a:p>
            <a:r>
              <a:rPr lang="en-US" dirty="0"/>
              <a:t>By overlaying [click] the SAR image on the RGB data, we effectively merge </a:t>
            </a:r>
            <a:r>
              <a:rPr lang="en-US" dirty="0" err="1"/>
              <a:t>mmWave</a:t>
            </a:r>
            <a:r>
              <a:rPr lang="en-US" dirty="0"/>
              <a:t> reflections with the visual details captured by the camera. </a:t>
            </a:r>
          </a:p>
          <a:p>
            <a:endParaRPr lang="en-US" dirty="0"/>
          </a:p>
          <a:p>
            <a:r>
              <a:rPr lang="en-US" dirty="0"/>
              <a:t>To integrate the two modalities effectively, we apply a Dynamic Parameter [click] that adjusts the weighting between the RGB and SAR images dynamically. </a:t>
            </a:r>
          </a:p>
          <a:p>
            <a:r>
              <a:rPr lang="en-US" dirty="0"/>
              <a:t>It can efficiently balance between two modality and overcome their own limitations.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Next, we feed the combined image into a feature extraction module to identify wetness features, followed by a Global Average Pooling layer for summarizing these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5BEB4CE-1036-0349-9E38-28F4DE30C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3788" y="-1273038"/>
            <a:ext cx="7949972" cy="9232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9EE10-63FD-CE43-8C15-5593F89482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D8CB9-736F-3641-BE74-5F9EEADE9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5858-0C5A-7445-9779-17FE8EAE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1642" y="6580554"/>
            <a:ext cx="6135716" cy="3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29EFC-5CA4-8B4C-89C1-871211C7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430CF7-C2C5-7F41-8A25-89F8A8D4AA14}"/>
              </a:ext>
            </a:extLst>
          </p:cNvPr>
          <p:cNvSpPr/>
          <p:nvPr userDrawn="1"/>
        </p:nvSpPr>
        <p:spPr>
          <a:xfrm>
            <a:off x="0" y="6474658"/>
            <a:ext cx="12192000" cy="383342"/>
          </a:xfrm>
          <a:prstGeom prst="rect">
            <a:avLst/>
          </a:prstGeom>
          <a:solidFill>
            <a:srgbClr val="1845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FCC538-75F8-1A4C-8888-93EB0CE66A98}"/>
              </a:ext>
            </a:extLst>
          </p:cNvPr>
          <p:cNvSpPr txBox="1"/>
          <p:nvPr userDrawn="1"/>
        </p:nvSpPr>
        <p:spPr>
          <a:xfrm>
            <a:off x="5278348" y="6511020"/>
            <a:ext cx="300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College of Arts &amp; Letters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F38C79-879A-5141-AA91-3760D5E451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7060" y="6543040"/>
            <a:ext cx="211288" cy="2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7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D013-C113-B241-9DCA-D4B431AA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291BE0-1225-6B4F-B732-EC26E84FD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B0CCC-AB3F-6143-83CA-4476DBEB6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87565-65B3-A84A-9BAD-88B292467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6024E1-8131-3540-BD5D-CDE5635B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7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7386-20F5-F74D-96FF-AC6600AE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A2FA9-E892-8D42-BE3B-8F0218CF2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E0986E-75E2-134C-A299-31DA3BE9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FE6B65-6123-DD47-9E93-DE0D876FE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459C7-87D3-0944-8B2B-D73085825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59D98-4804-FC4E-A91B-0FF62640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4E3C3E-AF12-4D48-9847-368FC5EF8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BFD188-00E7-E142-8F49-04EEEE326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720490-B5AA-E744-B48A-AC63F24AD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3788" y="-1273038"/>
            <a:ext cx="7949972" cy="92322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E488A-2AF0-6746-A484-352A8982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1642" y="6580554"/>
            <a:ext cx="6135716" cy="3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04AB8-6A4B-5B45-B35E-EC39F68CC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3176" y="2579984"/>
            <a:ext cx="6362047" cy="1351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83A9B-2938-A545-8381-B534CF3C8E1C}"/>
              </a:ext>
            </a:extLst>
          </p:cNvPr>
          <p:cNvSpPr txBox="1"/>
          <p:nvPr userDrawn="1"/>
        </p:nvSpPr>
        <p:spPr>
          <a:xfrm>
            <a:off x="4267200" y="4673600"/>
            <a:ext cx="364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err="1">
                <a:latin typeface="Gotham Bold" pitchFamily="2" charset="0"/>
                <a:cs typeface="Gotham Bold" pitchFamily="2" charset="0"/>
              </a:rPr>
              <a:t>cal.msu.edu</a:t>
            </a:r>
            <a:endParaRPr lang="en-US" sz="2400" b="1" i="0"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C03AA-1F9E-6D48-9588-E11D8E9DB85B}"/>
              </a:ext>
            </a:extLst>
          </p:cNvPr>
          <p:cNvSpPr/>
          <p:nvPr userDrawn="1"/>
        </p:nvSpPr>
        <p:spPr>
          <a:xfrm>
            <a:off x="0" y="6471920"/>
            <a:ext cx="12192000" cy="386080"/>
          </a:xfrm>
          <a:prstGeom prst="rect">
            <a:avLst/>
          </a:prstGeom>
          <a:solidFill>
            <a:srgbClr val="1845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3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86AA2FB-56BA-E741-9F70-A66D91E6F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3788" y="-1273038"/>
            <a:ext cx="7949972" cy="9232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9EE10-63FD-CE43-8C15-5593F89482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D8CB9-736F-3641-BE74-5F9EEADE9D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3488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3D18-CEC2-0641-A36B-7F520E06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49E11-B27A-7249-8BF8-2AD3D987A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6EFC05-8B55-C643-B136-C0606D9D7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5757DA-A98A-844C-8925-69573E6FD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0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7E6F-827A-5A4D-AD40-476E8D53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F243-8E88-DE49-85C9-46C1608EF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CB5300-A420-1441-A269-A03598949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3925E3-CE30-2A45-9F4E-152EFC783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8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4280-3036-F248-AFC7-2B33DAA2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492B-1543-F141-92C5-2422FC8CF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A676A-B3DB-164D-BCC7-6D05DA86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7867F-4225-DA44-B950-DFAFACC4B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E81EB0F-7149-B645-A1A2-828CC2427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D183-7BFC-B44B-ABB5-09C8173B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D09D9-4395-D941-99EC-79053B726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82D61-4B4C-3D4D-AEE3-4E561753C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FDB6A-D76A-A44C-98E0-BE91C3005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E3E73-4143-A047-9E70-89DCE11A5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DFA793-2FEC-6347-AC63-314B2C188B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63D078-0991-C64E-9330-E942D69256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21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9A963-0D45-A040-9514-EA3014AD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2B344F-FC1C-1849-BCA5-881D1E268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2AA7A-C66D-E84E-B691-17794A37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8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82A446E-6C4B-E44E-8A42-2566180F3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F10AEE-4330-644A-BDCB-D356F2524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03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85C8-A558-FA4E-A704-7B12E589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1DDD0-7150-4D41-826C-CA70B296F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2D61D-D374-5B41-B1D1-5954D55D7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7802-E7F7-2F47-82FE-8B187EF25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B1CADA5-3AE0-9545-9663-0594F08EB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4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AA551-DBFC-6D49-886B-115AF0CA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764DA-FF52-5D4F-B5AE-2401949D3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A18D6-1C63-164D-9ABF-7FC810E8477A}"/>
              </a:ext>
            </a:extLst>
          </p:cNvPr>
          <p:cNvSpPr/>
          <p:nvPr userDrawn="1"/>
        </p:nvSpPr>
        <p:spPr>
          <a:xfrm>
            <a:off x="0" y="6474658"/>
            <a:ext cx="12192000" cy="383342"/>
          </a:xfrm>
          <a:prstGeom prst="rect">
            <a:avLst/>
          </a:prstGeom>
          <a:solidFill>
            <a:srgbClr val="184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475FF-ED3D-A64E-919A-9C13ADB7A56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877040" y="6542117"/>
            <a:ext cx="211288" cy="2453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71A41-B843-424D-994E-A81EF2E2D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39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FADB8D-8AB6-9547-83DF-E9CFEA8B0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2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Presentation Title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84534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et leaf / 1680 x 1050 / Macro / Photography | MIRIADNA.COM">
            <a:extLst>
              <a:ext uri="{FF2B5EF4-FFF2-40B4-BE49-F238E27FC236}">
                <a16:creationId xmlns:a16="http://schemas.microsoft.com/office/drawing/2014/main" id="{04175396-4648-C888-9AB2-DBEF37C6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3081"/>
          <a:stretch/>
        </p:blipFill>
        <p:spPr bwMode="auto">
          <a:xfrm>
            <a:off x="-114560" y="-169967"/>
            <a:ext cx="12191999" cy="45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56AB2-B87C-0DF1-61B5-741F497EC46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Hydra: Accurate Multi-Modal Leaf Wetness Sensing with mm-Wave and Camera Fusion</a:t>
            </a:r>
            <a:r>
              <a:rPr lang="en-US" sz="5200" b="1" i="0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​</a:t>
            </a:r>
            <a:endParaRPr lang="en-US" sz="52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A2BA-61A2-EA63-84CE-747844E59A3C}"/>
              </a:ext>
            </a:extLst>
          </p:cNvPr>
          <p:cNvSpPr txBox="1"/>
          <p:nvPr/>
        </p:nvSpPr>
        <p:spPr>
          <a:xfrm>
            <a:off x="970005" y="4660529"/>
            <a:ext cx="10762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Yimeng Liu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lang="zh-CN" alt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Maolin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Gan, </a:t>
            </a:r>
            <a:r>
              <a:rPr lang="en-US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Huaili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Zeng, Li Liu, </a:t>
            </a:r>
            <a:r>
              <a:rPr lang="en-US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Younsuk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Dong, </a:t>
            </a:r>
            <a:r>
              <a:rPr lang="en-US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Zhichao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Cao</a:t>
            </a:r>
          </a:p>
        </p:txBody>
      </p:sp>
      <p:pic>
        <p:nvPicPr>
          <p:cNvPr id="1028" name="Picture 4" descr="Michigan State University - Logopedia, the logo and branding site">
            <a:extLst>
              <a:ext uri="{FF2B5EF4-FFF2-40B4-BE49-F238E27FC236}">
                <a16:creationId xmlns:a16="http://schemas.microsoft.com/office/drawing/2014/main" id="{33D1E2A7-B407-DFB9-33DE-11BA2102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710" y="5203762"/>
            <a:ext cx="1560064" cy="15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7BE46-E8D3-1AC7-338A-BFBE3E1CA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2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BF8ED-91C2-2374-C164-A48B6470E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4F95DED1-A4C3-C0EF-735E-239DEF95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 1: Multi-modality Fusion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80CEF-3E00-B703-F9D2-4F33B306F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85" y="1919702"/>
            <a:ext cx="2939465" cy="2939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31822-373D-3D1C-12D6-52E6BD1E5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862" y="1919702"/>
            <a:ext cx="2939465" cy="2939465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5377FBC8-1403-7FAA-1082-FEFD88C919B4}"/>
              </a:ext>
            </a:extLst>
          </p:cNvPr>
          <p:cNvSpPr/>
          <p:nvPr/>
        </p:nvSpPr>
        <p:spPr>
          <a:xfrm>
            <a:off x="5261626" y="4859167"/>
            <a:ext cx="988541" cy="822320"/>
          </a:xfrm>
          <a:prstGeom prst="downArrow">
            <a:avLst>
              <a:gd name="adj1" fmla="val 50000"/>
              <a:gd name="adj2" fmla="val 44486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4BF9A63-2E88-52B6-FBCE-734A3E501629}"/>
              </a:ext>
            </a:extLst>
          </p:cNvPr>
          <p:cNvSpPr/>
          <p:nvPr/>
        </p:nvSpPr>
        <p:spPr>
          <a:xfrm rot="16200000">
            <a:off x="7607971" y="5571942"/>
            <a:ext cx="707983" cy="105254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16D89BF-54AB-B466-9180-0054271B8DFF}"/>
              </a:ext>
            </a:extLst>
          </p:cNvPr>
          <p:cNvSpPr/>
          <p:nvPr/>
        </p:nvSpPr>
        <p:spPr>
          <a:xfrm rot="16200000">
            <a:off x="11719029" y="5265722"/>
            <a:ext cx="707983" cy="165633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40E2D0-2BE0-0922-CDAF-EF4A3BB8CB59}"/>
              </a:ext>
            </a:extLst>
          </p:cNvPr>
          <p:cNvGrpSpPr/>
          <p:nvPr/>
        </p:nvGrpSpPr>
        <p:grpSpPr>
          <a:xfrm>
            <a:off x="352450" y="1345149"/>
            <a:ext cx="11484081" cy="3861641"/>
            <a:chOff x="-64156" y="1154821"/>
            <a:chExt cx="11484081" cy="3454230"/>
          </a:xfrm>
          <a:noFill/>
        </p:grpSpPr>
        <p:sp>
          <p:nvSpPr>
            <p:cNvPr id="14" name="Rounded Rectangle 2">
              <a:extLst>
                <a:ext uri="{FF2B5EF4-FFF2-40B4-BE49-F238E27FC236}">
                  <a16:creationId xmlns:a16="http://schemas.microsoft.com/office/drawing/2014/main" id="{B9683BD2-8270-E0DB-06BB-312EA3DDE331}"/>
                </a:ext>
              </a:extLst>
            </p:cNvPr>
            <p:cNvSpPr/>
            <p:nvPr/>
          </p:nvSpPr>
          <p:spPr>
            <a:xfrm>
              <a:off x="141317" y="1154821"/>
              <a:ext cx="11278608" cy="3454230"/>
            </a:xfrm>
            <a:prstGeom prst="roundRect">
              <a:avLst/>
            </a:prstGeom>
            <a:grpFill/>
            <a:ln w="571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CA4812-72D2-AFE3-B453-04DD64E77575}"/>
                </a:ext>
              </a:extLst>
            </p:cNvPr>
            <p:cNvSpPr/>
            <p:nvPr/>
          </p:nvSpPr>
          <p:spPr>
            <a:xfrm>
              <a:off x="369833" y="2081033"/>
              <a:ext cx="1649061" cy="1471920"/>
            </a:xfrm>
            <a:prstGeom prst="rect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EBD210-622F-3B8B-9E87-FE2A78A2E75D}"/>
                </a:ext>
              </a:extLst>
            </p:cNvPr>
            <p:cNvSpPr/>
            <p:nvPr/>
          </p:nvSpPr>
          <p:spPr>
            <a:xfrm>
              <a:off x="369832" y="2105967"/>
              <a:ext cx="1649061" cy="1471920"/>
            </a:xfrm>
            <a:prstGeom prst="rect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4B2D1A-80E0-2925-BF8C-A581A52CB949}"/>
                </a:ext>
              </a:extLst>
            </p:cNvPr>
            <p:cNvSpPr/>
            <p:nvPr/>
          </p:nvSpPr>
          <p:spPr>
            <a:xfrm>
              <a:off x="141317" y="2125857"/>
              <a:ext cx="1649061" cy="1471920"/>
            </a:xfrm>
            <a:prstGeom prst="rect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94276F-558C-35B9-0595-C64F0E101F8D}"/>
                </a:ext>
              </a:extLst>
            </p:cNvPr>
            <p:cNvSpPr/>
            <p:nvPr/>
          </p:nvSpPr>
          <p:spPr>
            <a:xfrm>
              <a:off x="-64156" y="2188747"/>
              <a:ext cx="1649061" cy="1471920"/>
            </a:xfrm>
            <a:prstGeom prst="rect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C8C582-98C2-76DB-FCB6-139EE0350ADE}"/>
                </a:ext>
              </a:extLst>
            </p:cNvPr>
            <p:cNvCxnSpPr>
              <a:cxnSpLocks/>
            </p:cNvCxnSpPr>
            <p:nvPr/>
          </p:nvCxnSpPr>
          <p:spPr>
            <a:xfrm>
              <a:off x="870158" y="2040175"/>
              <a:ext cx="546690" cy="171365"/>
            </a:xfrm>
            <a:prstGeom prst="line">
              <a:avLst/>
            </a:prstGeom>
            <a:grp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C40402-CFDA-AA1E-7139-B29AAD370ACA}"/>
                </a:ext>
              </a:extLst>
            </p:cNvPr>
            <p:cNvCxnSpPr>
              <a:cxnSpLocks/>
            </p:cNvCxnSpPr>
            <p:nvPr/>
          </p:nvCxnSpPr>
          <p:spPr>
            <a:xfrm>
              <a:off x="1051404" y="2162883"/>
              <a:ext cx="522533" cy="89515"/>
            </a:xfrm>
            <a:prstGeom prst="line">
              <a:avLst/>
            </a:prstGeom>
            <a:grp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7AD916-2786-DED7-1597-B959D61E9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482" y="2417957"/>
              <a:ext cx="524455" cy="232908"/>
            </a:xfrm>
            <a:prstGeom prst="line">
              <a:avLst/>
            </a:prstGeom>
            <a:grp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FB3032-44E8-C5F9-68FE-7426FE8F3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124" y="2834371"/>
              <a:ext cx="504068" cy="109314"/>
            </a:xfrm>
            <a:prstGeom prst="line">
              <a:avLst/>
            </a:prstGeom>
            <a:grp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B46E79-4231-8973-97D3-AD54F2BD4F04}"/>
              </a:ext>
            </a:extLst>
          </p:cNvPr>
          <p:cNvSpPr txBox="1"/>
          <p:nvPr/>
        </p:nvSpPr>
        <p:spPr>
          <a:xfrm>
            <a:off x="355469" y="1412507"/>
            <a:ext cx="11278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Multi-modality</a:t>
            </a:r>
            <a:r>
              <a:rPr lang="zh-CN" altLang="en-US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Fusion</a:t>
            </a:r>
            <a:r>
              <a:rPr lang="zh-CN" altLang="en-US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Model</a:t>
            </a:r>
            <a:endParaRPr lang="en-US" sz="24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542345D6-DD5F-815F-D16B-53C3BA8BD136}"/>
              </a:ext>
            </a:extLst>
          </p:cNvPr>
          <p:cNvSpPr/>
          <p:nvPr/>
        </p:nvSpPr>
        <p:spPr>
          <a:xfrm>
            <a:off x="4485783" y="5700702"/>
            <a:ext cx="2859645" cy="72739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Extraction Module</a:t>
            </a:r>
          </a:p>
        </p:txBody>
      </p:sp>
      <p:sp>
        <p:nvSpPr>
          <p:cNvPr id="31" name="Rounded Rectangle 10">
            <a:extLst>
              <a:ext uri="{FF2B5EF4-FFF2-40B4-BE49-F238E27FC236}">
                <a16:creationId xmlns:a16="http://schemas.microsoft.com/office/drawing/2014/main" id="{0A3CE71C-2012-908E-0AF9-286E90F9A758}"/>
              </a:ext>
            </a:extLst>
          </p:cNvPr>
          <p:cNvSpPr/>
          <p:nvPr/>
        </p:nvSpPr>
        <p:spPr>
          <a:xfrm>
            <a:off x="8592360" y="5681487"/>
            <a:ext cx="2548368" cy="76582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Average Pooling</a:t>
            </a:r>
          </a:p>
        </p:txBody>
      </p: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F1D85D3A-46E6-3B8D-298C-10143FED6AB2}"/>
              </a:ext>
            </a:extLst>
          </p:cNvPr>
          <p:cNvSpPr/>
          <p:nvPr/>
        </p:nvSpPr>
        <p:spPr>
          <a:xfrm>
            <a:off x="8592360" y="2823840"/>
            <a:ext cx="1959693" cy="1105232"/>
          </a:xfrm>
          <a:prstGeom prst="roundRect">
            <a:avLst/>
          </a:prstGeom>
          <a:solidFill>
            <a:srgbClr val="E5ECF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Dynamic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Parameter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00870F-F0A7-F936-B3C1-9E797318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3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17773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17109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0" grpId="0" animBg="1"/>
      <p:bldP spid="31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E6E-FED0-D2CD-6BC1-8291808A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365125"/>
            <a:ext cx="624659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Challenge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2:</a:t>
            </a:r>
            <a:r>
              <a:rPr lang="zh-CN" altLang="en-US" sz="4000" b="1" dirty="0"/>
              <a:t> </a:t>
            </a:r>
            <a:br>
              <a:rPr lang="en-US" altLang="zh-CN" sz="4000" b="1" dirty="0"/>
            </a:br>
            <a:r>
              <a:rPr lang="en-US" sz="4000" b="1" dirty="0"/>
              <a:t>3D-Level</a:t>
            </a:r>
            <a:r>
              <a:rPr lang="zh-CN" altLang="en-US" sz="4000" b="1" dirty="0"/>
              <a:t> </a:t>
            </a:r>
            <a:r>
              <a:rPr lang="en-US" sz="4000" b="1" dirty="0"/>
              <a:t>Detection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F9125DA-8D2A-C526-2267-E00981665134}"/>
              </a:ext>
            </a:extLst>
          </p:cNvPr>
          <p:cNvSpPr/>
          <p:nvPr/>
        </p:nvSpPr>
        <p:spPr>
          <a:xfrm rot="16200000">
            <a:off x="-30914" y="4885714"/>
            <a:ext cx="707983" cy="646156"/>
          </a:xfrm>
          <a:prstGeom prst="downArrow">
            <a:avLst/>
          </a:prstGeom>
          <a:noFill/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F72D0-3E14-5B2C-32F6-96B104E85E05}"/>
              </a:ext>
            </a:extLst>
          </p:cNvPr>
          <p:cNvSpPr/>
          <p:nvPr/>
        </p:nvSpPr>
        <p:spPr>
          <a:xfrm>
            <a:off x="726989" y="2259217"/>
            <a:ext cx="801353" cy="416636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2B5684-D253-1725-5736-868C9587591A}"/>
              </a:ext>
            </a:extLst>
          </p:cNvPr>
          <p:cNvSpPr/>
          <p:nvPr/>
        </p:nvSpPr>
        <p:spPr>
          <a:xfrm>
            <a:off x="873798" y="4952661"/>
            <a:ext cx="506627" cy="528496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81CD45-F235-433B-9C52-AEB9460B01E5}"/>
              </a:ext>
            </a:extLst>
          </p:cNvPr>
          <p:cNvSpPr/>
          <p:nvPr/>
        </p:nvSpPr>
        <p:spPr>
          <a:xfrm>
            <a:off x="877844" y="5742271"/>
            <a:ext cx="506627" cy="528496"/>
          </a:xfrm>
          <a:prstGeom prst="ellipse">
            <a:avLst/>
          </a:prstGeom>
          <a:ln>
            <a:prstDash val="soli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044C368-C7DC-EDE2-4058-6731C50A737E}"/>
              </a:ext>
            </a:extLst>
          </p:cNvPr>
          <p:cNvSpPr/>
          <p:nvPr/>
        </p:nvSpPr>
        <p:spPr>
          <a:xfrm rot="16200000">
            <a:off x="1528453" y="4035975"/>
            <a:ext cx="707983" cy="55208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5C101F-8EE4-BE09-21A7-BA2A41085AF6}"/>
              </a:ext>
            </a:extLst>
          </p:cNvPr>
          <p:cNvSpPr/>
          <p:nvPr/>
        </p:nvSpPr>
        <p:spPr>
          <a:xfrm>
            <a:off x="2186777" y="2259218"/>
            <a:ext cx="2381736" cy="4055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Transformer Encoder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AD10F8B-0766-B064-D4B7-8E52C220451D}"/>
              </a:ext>
            </a:extLst>
          </p:cNvPr>
          <p:cNvSpPr/>
          <p:nvPr/>
        </p:nvSpPr>
        <p:spPr>
          <a:xfrm rot="16200000">
            <a:off x="4579825" y="4064587"/>
            <a:ext cx="707983" cy="494861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0F2DFE-8A09-5DB6-ADC8-B984A54A1F64}"/>
              </a:ext>
            </a:extLst>
          </p:cNvPr>
          <p:cNvSpPr/>
          <p:nvPr/>
        </p:nvSpPr>
        <p:spPr>
          <a:xfrm>
            <a:off x="5263601" y="3571171"/>
            <a:ext cx="1799830" cy="1398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6B46B2-4043-E992-525A-7946E22BD1F7}"/>
              </a:ext>
            </a:extLst>
          </p:cNvPr>
          <p:cNvSpPr/>
          <p:nvPr/>
        </p:nvSpPr>
        <p:spPr>
          <a:xfrm>
            <a:off x="7498203" y="2921360"/>
            <a:ext cx="3966808" cy="13655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De-emphasize RGB camera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186460-8454-38B9-FE78-115A3F2A4217}"/>
              </a:ext>
            </a:extLst>
          </p:cNvPr>
          <p:cNvSpPr txBox="1"/>
          <p:nvPr/>
        </p:nvSpPr>
        <p:spPr>
          <a:xfrm>
            <a:off x="7886391" y="1936051"/>
            <a:ext cx="63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Model Training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B773B8-4D80-F195-8DE1-47B90F501A27}"/>
              </a:ext>
            </a:extLst>
          </p:cNvPr>
          <p:cNvSpPr/>
          <p:nvPr/>
        </p:nvSpPr>
        <p:spPr>
          <a:xfrm>
            <a:off x="7498203" y="4521476"/>
            <a:ext cx="3966807" cy="134788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Data Augmentation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B4147CC-DF07-056C-007D-28E5FAD69F75}"/>
              </a:ext>
            </a:extLst>
          </p:cNvPr>
          <p:cNvSpPr/>
          <p:nvPr/>
        </p:nvSpPr>
        <p:spPr>
          <a:xfrm rot="16200000">
            <a:off x="-497610" y="5268095"/>
            <a:ext cx="707983" cy="1656335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6346D5E-BE81-6674-7190-9C1C5945C20B}"/>
              </a:ext>
            </a:extLst>
          </p:cNvPr>
          <p:cNvSpPr/>
          <p:nvPr/>
        </p:nvSpPr>
        <p:spPr>
          <a:xfrm rot="16200000">
            <a:off x="-34961" y="4039129"/>
            <a:ext cx="707983" cy="646158"/>
          </a:xfrm>
          <a:prstGeom prst="downArrow">
            <a:avLst/>
          </a:prstGeom>
          <a:noFill/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0E44CF-EA17-1E75-8834-6DFC8F01E10F}"/>
              </a:ext>
            </a:extLst>
          </p:cNvPr>
          <p:cNvSpPr/>
          <p:nvPr/>
        </p:nvSpPr>
        <p:spPr>
          <a:xfrm>
            <a:off x="873798" y="4119884"/>
            <a:ext cx="506627" cy="528496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64D8356-2939-B1F5-749A-1180CA976BAB}"/>
              </a:ext>
            </a:extLst>
          </p:cNvPr>
          <p:cNvSpPr/>
          <p:nvPr/>
        </p:nvSpPr>
        <p:spPr>
          <a:xfrm rot="16200000">
            <a:off x="-28142" y="3248092"/>
            <a:ext cx="707983" cy="646159"/>
          </a:xfrm>
          <a:prstGeom prst="downArrow">
            <a:avLst/>
          </a:prstGeom>
          <a:noFill/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3C7F11-D139-CD55-01D6-84A90D0B38CB}"/>
              </a:ext>
            </a:extLst>
          </p:cNvPr>
          <p:cNvSpPr/>
          <p:nvPr/>
        </p:nvSpPr>
        <p:spPr>
          <a:xfrm>
            <a:off x="876571" y="3315041"/>
            <a:ext cx="506627" cy="528496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70B27420-A11C-3621-73EC-EDA8A2B7F703}"/>
              </a:ext>
            </a:extLst>
          </p:cNvPr>
          <p:cNvSpPr/>
          <p:nvPr/>
        </p:nvSpPr>
        <p:spPr>
          <a:xfrm rot="16200000">
            <a:off x="-33575" y="2400122"/>
            <a:ext cx="707983" cy="648932"/>
          </a:xfrm>
          <a:prstGeom prst="downArrow">
            <a:avLst/>
          </a:prstGeom>
          <a:noFill/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0D948D-93DB-58B7-C84B-2B5F2F974CBF}"/>
              </a:ext>
            </a:extLst>
          </p:cNvPr>
          <p:cNvSpPr/>
          <p:nvPr/>
        </p:nvSpPr>
        <p:spPr>
          <a:xfrm>
            <a:off x="876571" y="2482264"/>
            <a:ext cx="506627" cy="528496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17B9BE-3842-5AAF-61F0-3D7EEC2AAD08}"/>
              </a:ext>
            </a:extLst>
          </p:cNvPr>
          <p:cNvSpPr txBox="1">
            <a:spLocks/>
          </p:cNvSpPr>
          <p:nvPr/>
        </p:nvSpPr>
        <p:spPr>
          <a:xfrm>
            <a:off x="5297214" y="381397"/>
            <a:ext cx="6579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 algn="r"/>
            <a:r>
              <a:rPr lang="en-US" sz="4000" dirty="0"/>
              <a:t>Challenge</a:t>
            </a:r>
            <a:r>
              <a:rPr lang="zh-CN" altLang="en-US" sz="4000" dirty="0"/>
              <a:t> </a:t>
            </a:r>
            <a:r>
              <a:rPr lang="en-US" altLang="zh-CN" sz="4000" dirty="0"/>
              <a:t>3:</a:t>
            </a:r>
            <a:r>
              <a:rPr lang="zh-CN" altLang="en-US" sz="4000" dirty="0"/>
              <a:t> </a:t>
            </a:r>
            <a:endParaRPr lang="en-US" altLang="zh-CN" sz="4000" dirty="0"/>
          </a:p>
          <a:p>
            <a:pPr algn="r"/>
            <a:r>
              <a:rPr lang="en-US" sz="4000" b="1" dirty="0"/>
              <a:t>Environment Robustness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9C9A3-3C2D-7D0D-A7CE-FF036B616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8D78-0ABB-5729-25E5-1CB05DB4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34DF3-4988-8981-20E4-C2BDE9169A07}"/>
              </a:ext>
            </a:extLst>
          </p:cNvPr>
          <p:cNvSpPr txBox="1"/>
          <p:nvPr/>
        </p:nvSpPr>
        <p:spPr>
          <a:xfrm>
            <a:off x="3047485" y="3244334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/>
          </a:p>
        </p:txBody>
      </p:sp>
      <p:pic>
        <p:nvPicPr>
          <p:cNvPr id="8194" name="Picture 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522ECB13-D7C8-0A27-614A-7FE83CF8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4" y="1524447"/>
            <a:ext cx="2673198" cy="20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D62D0-599F-F6DE-E80C-A59C6DE53417}"/>
              </a:ext>
            </a:extLst>
          </p:cNvPr>
          <p:cNvSpPr txBox="1"/>
          <p:nvPr/>
        </p:nvSpPr>
        <p:spPr>
          <a:xfrm>
            <a:off x="1106059" y="3526559"/>
            <a:ext cx="483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Radar: TI IWR 1642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B804C8-F2C8-AF13-9111-17B4DFC42BB7}"/>
              </a:ext>
            </a:extLst>
          </p:cNvPr>
          <p:cNvGrpSpPr/>
          <p:nvPr/>
        </p:nvGrpSpPr>
        <p:grpSpPr>
          <a:xfrm>
            <a:off x="6347661" y="584918"/>
            <a:ext cx="3843674" cy="2608780"/>
            <a:chOff x="1113428" y="1830547"/>
            <a:chExt cx="4256291" cy="3190968"/>
          </a:xfrm>
        </p:grpSpPr>
        <p:pic>
          <p:nvPicPr>
            <p:cNvPr id="7" name="Picture 6" descr="A plant on a metal rail&#10;&#10;Description automatically generated with medium confidence">
              <a:extLst>
                <a:ext uri="{FF2B5EF4-FFF2-40B4-BE49-F238E27FC236}">
                  <a16:creationId xmlns:a16="http://schemas.microsoft.com/office/drawing/2014/main" id="{D53F8335-5F72-DB17-4499-EC457AE2A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428" y="1830547"/>
              <a:ext cx="4256291" cy="31909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70ED3F-A8FA-9557-B07E-58C2B27441C6}"/>
                </a:ext>
              </a:extLst>
            </p:cNvPr>
            <p:cNvSpPr txBox="1"/>
            <p:nvPr/>
          </p:nvSpPr>
          <p:spPr>
            <a:xfrm>
              <a:off x="1124028" y="2721662"/>
              <a:ext cx="1034478" cy="376462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zh-CN" sz="1400">
                  <a:latin typeface="Arial" panose="020B0604020202020204" pitchFamily="34" charset="0"/>
                  <a:cs typeface="Arial" panose="020B0604020202020204" pitchFamily="34" charset="0"/>
                </a:rPr>
                <a:t>amera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FA17B6F1-6B9E-DDDA-8FCD-E40CA9DE9ED6}"/>
                </a:ext>
              </a:extLst>
            </p:cNvPr>
            <p:cNvSpPr txBox="1"/>
            <p:nvPr/>
          </p:nvSpPr>
          <p:spPr>
            <a:xfrm>
              <a:off x="1973265" y="4510653"/>
              <a:ext cx="1126087" cy="376462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mmWave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817086-F1E7-3785-4726-216C1E735062}"/>
                </a:ext>
              </a:extLst>
            </p:cNvPr>
            <p:cNvCxnSpPr>
              <a:cxnSpLocks/>
            </p:cNvCxnSpPr>
            <p:nvPr/>
          </p:nvCxnSpPr>
          <p:spPr>
            <a:xfrm>
              <a:off x="2402681" y="3969544"/>
              <a:ext cx="19050" cy="330994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9808F3A-530F-2588-A986-BEBB9A2E3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7919" y="3862388"/>
              <a:ext cx="235744" cy="109537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725E84B-85D7-3DB9-2BCE-6C39F0248355}"/>
                </a:ext>
              </a:extLst>
            </p:cNvPr>
            <p:cNvCxnSpPr>
              <a:cxnSpLocks/>
            </p:cNvCxnSpPr>
            <p:nvPr/>
          </p:nvCxnSpPr>
          <p:spPr>
            <a:xfrm>
              <a:off x="2633663" y="3862388"/>
              <a:ext cx="19050" cy="330994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1FA2DCA-A8D8-14CA-AB8F-A126C574A1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1731" y="4193382"/>
              <a:ext cx="235744" cy="109537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AA553A23-924B-CC0F-CEE4-256319176E78}"/>
                </a:ext>
              </a:extLst>
            </p:cNvPr>
            <p:cNvSpPr/>
            <p:nvPr/>
          </p:nvSpPr>
          <p:spPr>
            <a:xfrm rot="19681554">
              <a:off x="2588764" y="3784450"/>
              <a:ext cx="553236" cy="155748"/>
            </a:xfrm>
            <a:prstGeom prst="rightArrow">
              <a:avLst>
                <a:gd name="adj1" fmla="val 25904"/>
                <a:gd name="adj2" fmla="val 6634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69DAADA9-CC9A-47F2-DD83-98FB2F400270}"/>
                </a:ext>
              </a:extLst>
            </p:cNvPr>
            <p:cNvSpPr/>
            <p:nvPr/>
          </p:nvSpPr>
          <p:spPr>
            <a:xfrm rot="16200000">
              <a:off x="2982785" y="3493458"/>
              <a:ext cx="183921" cy="155748"/>
            </a:xfrm>
            <a:prstGeom prst="rightArrow">
              <a:avLst>
                <a:gd name="adj1" fmla="val 25904"/>
                <a:gd name="adj2" fmla="val 6634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7C1B53AA-313B-C601-B651-10E93EB4A3F5}"/>
                </a:ext>
              </a:extLst>
            </p:cNvPr>
            <p:cNvSpPr/>
            <p:nvPr/>
          </p:nvSpPr>
          <p:spPr>
            <a:xfrm rot="9164302">
              <a:off x="2285884" y="3549783"/>
              <a:ext cx="827110" cy="155748"/>
            </a:xfrm>
            <a:prstGeom prst="rightArrow">
              <a:avLst>
                <a:gd name="adj1" fmla="val 25904"/>
                <a:gd name="adj2" fmla="val 6634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E0621EF8-CA6A-E1D7-FA24-3FE681F39D1A}"/>
                </a:ext>
              </a:extLst>
            </p:cNvPr>
            <p:cNvSpPr/>
            <p:nvPr/>
          </p:nvSpPr>
          <p:spPr>
            <a:xfrm rot="16200000">
              <a:off x="2235708" y="3493457"/>
              <a:ext cx="183921" cy="155748"/>
            </a:xfrm>
            <a:prstGeom prst="rightArrow">
              <a:avLst>
                <a:gd name="adj1" fmla="val 25904"/>
                <a:gd name="adj2" fmla="val 6634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247D8919-B71B-016D-72FE-CD60DA7E22A1}"/>
                </a:ext>
              </a:extLst>
            </p:cNvPr>
            <p:cNvSpPr/>
            <p:nvPr/>
          </p:nvSpPr>
          <p:spPr>
            <a:xfrm rot="20216712">
              <a:off x="2289547" y="3205900"/>
              <a:ext cx="776410" cy="155748"/>
            </a:xfrm>
            <a:prstGeom prst="rightArrow">
              <a:avLst>
                <a:gd name="adj1" fmla="val 25904"/>
                <a:gd name="adj2" fmla="val 6634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84D589-2E82-E7D7-263C-2D612748BFC5}"/>
              </a:ext>
            </a:extLst>
          </p:cNvPr>
          <p:cNvGrpSpPr/>
          <p:nvPr/>
        </p:nvGrpSpPr>
        <p:grpSpPr>
          <a:xfrm>
            <a:off x="6312024" y="3540750"/>
            <a:ext cx="4002284" cy="2639880"/>
            <a:chOff x="1408991" y="3564831"/>
            <a:chExt cx="4256291" cy="32302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3017AA-541A-9AD4-AF8D-73B080267F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5" t="20505" r="11136" b="1474"/>
            <a:stretch/>
          </p:blipFill>
          <p:spPr bwMode="auto">
            <a:xfrm>
              <a:off x="1408991" y="3564831"/>
              <a:ext cx="4256291" cy="31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7DCB9D1F-C4AC-8408-6864-E1F4406BCDE1}"/>
                </a:ext>
              </a:extLst>
            </p:cNvPr>
            <p:cNvSpPr txBox="1"/>
            <p:nvPr/>
          </p:nvSpPr>
          <p:spPr>
            <a:xfrm>
              <a:off x="2931720" y="5372481"/>
              <a:ext cx="1072938" cy="376609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zh-CN" sz="1400">
                  <a:latin typeface="Arial" panose="020B0604020202020204" pitchFamily="34" charset="0"/>
                  <a:cs typeface="Arial" panose="020B0604020202020204" pitchFamily="34" charset="0"/>
                </a:rPr>
                <a:t>amera</a:t>
              </a:r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75AAFB56-98D3-5DA6-2D66-A47CD2554EC6}"/>
                </a:ext>
              </a:extLst>
            </p:cNvPr>
            <p:cNvSpPr txBox="1"/>
            <p:nvPr/>
          </p:nvSpPr>
          <p:spPr>
            <a:xfrm>
              <a:off x="4198853" y="5332184"/>
              <a:ext cx="1272233" cy="376609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Workstation</a:t>
              </a:r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EB143D52-A112-4A42-F8F4-26CCEE95E4FC}"/>
                </a:ext>
              </a:extLst>
            </p:cNvPr>
            <p:cNvSpPr txBox="1"/>
            <p:nvPr/>
          </p:nvSpPr>
          <p:spPr>
            <a:xfrm>
              <a:off x="1920998" y="6418495"/>
              <a:ext cx="1469514" cy="376610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Power Bank</a:t>
              </a:r>
            </a:p>
          </p:txBody>
        </p: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D56D48B7-BCBE-80A4-04ED-12EE8D176E65}"/>
                </a:ext>
              </a:extLst>
            </p:cNvPr>
            <p:cNvSpPr txBox="1"/>
            <p:nvPr/>
          </p:nvSpPr>
          <p:spPr>
            <a:xfrm>
              <a:off x="2867507" y="3949986"/>
              <a:ext cx="1072938" cy="376609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Testbed</a:t>
              </a:r>
            </a:p>
          </p:txBody>
        </p:sp>
      </p:grpSp>
      <p:pic>
        <p:nvPicPr>
          <p:cNvPr id="25" name="Picture 24" descr="A plant on a metal rail&#10;&#10;Description automatically generated with medium confidence">
            <a:extLst>
              <a:ext uri="{FF2B5EF4-FFF2-40B4-BE49-F238E27FC236}">
                <a16:creationId xmlns:a16="http://schemas.microsoft.com/office/drawing/2014/main" id="{A0AE08A5-0D60-9067-895A-67FB2F130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5271" r="65093" b="42836"/>
          <a:stretch/>
        </p:blipFill>
        <p:spPr>
          <a:xfrm>
            <a:off x="1806029" y="4030415"/>
            <a:ext cx="2653268" cy="17668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13DA59-13B8-3171-855B-972233E15611}"/>
              </a:ext>
            </a:extLst>
          </p:cNvPr>
          <p:cNvSpPr txBox="1"/>
          <p:nvPr/>
        </p:nvSpPr>
        <p:spPr>
          <a:xfrm>
            <a:off x="1523602" y="5877450"/>
            <a:ext cx="335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Azure Kinect Camera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431C1-8835-7ACC-309C-DBE64C76C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5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F6BCF-76F3-F3A1-35E4-0BFC4FEB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Preparation and 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5AA68-A794-5F56-84A4-CE5A69D44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41" y="2164056"/>
            <a:ext cx="3295419" cy="1850794"/>
          </a:xfrm>
          <a:prstGeom prst="rect">
            <a:avLst/>
          </a:prstGeom>
        </p:spPr>
      </p:pic>
      <p:pic>
        <p:nvPicPr>
          <p:cNvPr id="10250" name="Picture 10" descr="A black and white image of a television screen&#10;&#10;Description automatically generated">
            <a:extLst>
              <a:ext uri="{FF2B5EF4-FFF2-40B4-BE49-F238E27FC236}">
                <a16:creationId xmlns:a16="http://schemas.microsoft.com/office/drawing/2014/main" id="{2BB1B6E9-8A66-64D3-4545-7183358A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0" y="4014850"/>
            <a:ext cx="2323186" cy="23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C5910-6D2D-0B00-453E-417809588697}"/>
              </a:ext>
            </a:extLst>
          </p:cNvPr>
          <p:cNvSpPr txBox="1"/>
          <p:nvPr/>
        </p:nvSpPr>
        <p:spPr>
          <a:xfrm>
            <a:off x="201941" y="1455668"/>
            <a:ext cx="6342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27430-526D-FAB3-1724-FBC52780B961}"/>
              </a:ext>
            </a:extLst>
          </p:cNvPr>
          <p:cNvSpPr txBox="1"/>
          <p:nvPr/>
        </p:nvSpPr>
        <p:spPr>
          <a:xfrm>
            <a:off x="4009252" y="1455668"/>
            <a:ext cx="6342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</a:p>
        </p:txBody>
      </p:sp>
      <p:pic>
        <p:nvPicPr>
          <p:cNvPr id="10252" name="Picture 12">
            <a:extLst>
              <a:ext uri="{FF2B5EF4-FFF2-40B4-BE49-F238E27FC236}">
                <a16:creationId xmlns:a16="http://schemas.microsoft.com/office/drawing/2014/main" id="{4E0C7E75-25D1-FE2F-B889-048F46EF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31" y="2437323"/>
            <a:ext cx="2398621" cy="29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F8C70-B486-EE66-164C-26B52D829D9D}"/>
              </a:ext>
            </a:extLst>
          </p:cNvPr>
          <p:cNvSpPr txBox="1"/>
          <p:nvPr/>
        </p:nvSpPr>
        <p:spPr>
          <a:xfrm>
            <a:off x="4030577" y="5402332"/>
            <a:ext cx="287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Moisture 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150F2-8E9A-2BFB-A123-0D1C4C9A11BF}"/>
              </a:ext>
            </a:extLst>
          </p:cNvPr>
          <p:cNvSpPr txBox="1"/>
          <p:nvPr/>
        </p:nvSpPr>
        <p:spPr>
          <a:xfrm>
            <a:off x="7862322" y="1402078"/>
            <a:ext cx="6342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E5C783-4630-8ACE-E24A-459488D26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406" y="2371615"/>
            <a:ext cx="2965983" cy="2929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807725-41EB-428F-B031-BAFB4F748544}"/>
              </a:ext>
            </a:extLst>
          </p:cNvPr>
          <p:cNvSpPr txBox="1"/>
          <p:nvPr/>
        </p:nvSpPr>
        <p:spPr>
          <a:xfrm>
            <a:off x="7589841" y="5367209"/>
            <a:ext cx="3709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Leaf Wetness Sensor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2047A-5D5D-E636-3220-809E99483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05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568C-7917-EE34-D388-CDCFF70D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AFF0D-9F5B-A7BC-D8E7-BA6CA55C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83" b="2759"/>
          <a:stretch/>
        </p:blipFill>
        <p:spPr>
          <a:xfrm>
            <a:off x="1574800" y="1574800"/>
            <a:ext cx="4431535" cy="3606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2A56D-8DAD-2FAB-D116-62328243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46"/>
          <a:stretch/>
        </p:blipFill>
        <p:spPr>
          <a:xfrm>
            <a:off x="6598674" y="1574800"/>
            <a:ext cx="4343400" cy="3669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132195-8E59-552E-E1B4-8BB776A405D1}"/>
              </a:ext>
            </a:extLst>
          </p:cNvPr>
          <p:cNvSpPr txBox="1"/>
          <p:nvPr/>
        </p:nvSpPr>
        <p:spPr>
          <a:xfrm>
            <a:off x="697696" y="5436469"/>
            <a:ext cx="1113822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Hydra achieve accuracy for more than 96% and the leaf wetness duration error in less than 5 mins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8C598-AEC3-767C-6C1E-0FC647916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31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568C-7917-EE34-D388-CDCFF70D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otham Bold"/>
              </a:rPr>
              <a:t>Evaluation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D98DF-F765-DEA4-8A04-527771EA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893"/>
          <a:stretch/>
        </p:blipFill>
        <p:spPr>
          <a:xfrm>
            <a:off x="4629584" y="1557921"/>
            <a:ext cx="3963856" cy="3859773"/>
          </a:xfrm>
          <a:prstGeom prst="rect">
            <a:avLst/>
          </a:prstGeom>
        </p:spPr>
      </p:pic>
      <p:pic>
        <p:nvPicPr>
          <p:cNvPr id="6" name="Picture 5" descr="A computer next to a table in a field&#10;&#10;Description automatically generated">
            <a:extLst>
              <a:ext uri="{FF2B5EF4-FFF2-40B4-BE49-F238E27FC236}">
                <a16:creationId xmlns:a16="http://schemas.microsoft.com/office/drawing/2014/main" id="{4B0737E8-FD51-63A1-C202-3A75E11C9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954" y="2257453"/>
            <a:ext cx="2928189" cy="2220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C68263-2336-B3C2-D100-F1738F1BCAE8}"/>
              </a:ext>
            </a:extLst>
          </p:cNvPr>
          <p:cNvSpPr txBox="1"/>
          <p:nvPr/>
        </p:nvSpPr>
        <p:spPr>
          <a:xfrm>
            <a:off x="838200" y="5364737"/>
            <a:ext cx="109519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Hydra maintains high accuracy for more than 90% across different real field scenarios.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B0882-886D-AB20-894B-6E6E4DDF40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52" r="49153" b="3493"/>
          <a:stretch/>
        </p:blipFill>
        <p:spPr>
          <a:xfrm>
            <a:off x="838200" y="1517763"/>
            <a:ext cx="3791384" cy="3527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C8758-1CF9-8F3C-8FD3-0E99FCABA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7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568C-7917-EE34-D388-CDCFF70D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48D71D-EF5D-D2F8-5FE2-FE6CD671D86D}"/>
              </a:ext>
            </a:extLst>
          </p:cNvPr>
          <p:cNvSpPr/>
          <p:nvPr/>
        </p:nvSpPr>
        <p:spPr>
          <a:xfrm>
            <a:off x="838200" y="1690688"/>
            <a:ext cx="10778407" cy="1273956"/>
          </a:xfrm>
          <a:prstGeom prst="roundRect">
            <a:avLst/>
          </a:prstGeom>
          <a:ln w="5715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Hydra is the first contactless, multi-modality sensing system designed for accurate, robust, and efficient  Leaf Wetness Duration detection.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94EAC8-3B7F-018B-445A-FD3BCFDB928A}"/>
              </a:ext>
            </a:extLst>
          </p:cNvPr>
          <p:cNvSpPr/>
          <p:nvPr/>
        </p:nvSpPr>
        <p:spPr>
          <a:xfrm>
            <a:off x="844604" y="3256379"/>
            <a:ext cx="10778407" cy="1273956"/>
          </a:xfrm>
          <a:prstGeom prst="roundRect">
            <a:avLst/>
          </a:prstGeom>
          <a:ln w="5715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We've incorporated novel multi-modality fusion techniques and utilize a novel 3D detection model for classification.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347C7F-1AEF-57F2-4A4F-BBF3FA42E714}"/>
              </a:ext>
            </a:extLst>
          </p:cNvPr>
          <p:cNvSpPr/>
          <p:nvPr/>
        </p:nvSpPr>
        <p:spPr>
          <a:xfrm>
            <a:off x="844604" y="4914462"/>
            <a:ext cx="10784811" cy="1273956"/>
          </a:xfrm>
          <a:prstGeom prst="roundRect">
            <a:avLst/>
          </a:prstGeom>
          <a:ln w="5715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Hydra shows strong performance in complex outdoor scenarios and the real farm, highlighting its adaptability across diverse environments.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02572-5529-4E1F-2F43-244042B08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t leaf / 1680 x 1050 / Macro / Photography | MIRIADNA.COM">
            <a:extLst>
              <a:ext uri="{FF2B5EF4-FFF2-40B4-BE49-F238E27FC236}">
                <a16:creationId xmlns:a16="http://schemas.microsoft.com/office/drawing/2014/main" id="{04175396-4648-C888-9AB2-DBEF37C6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3081"/>
          <a:stretch/>
        </p:blipFill>
        <p:spPr bwMode="auto">
          <a:xfrm>
            <a:off x="-3048" y="10"/>
            <a:ext cx="12191999" cy="24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56AB2-B87C-0DF1-61B5-741F497EC464}"/>
              </a:ext>
            </a:extLst>
          </p:cNvPr>
          <p:cNvSpPr txBox="1"/>
          <p:nvPr/>
        </p:nvSpPr>
        <p:spPr>
          <a:xfrm>
            <a:off x="-1" y="325550"/>
            <a:ext cx="12188951" cy="1917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Hydra: Accurate Multi-Modal Leaf Wetness Sensing with mm-Wave and Camera Fusion</a:t>
            </a:r>
            <a:r>
              <a:rPr lang="en-US" sz="5200" b="1" i="0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​</a:t>
            </a:r>
            <a:endParaRPr lang="en-US" sz="52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A2BA-61A2-EA63-84CE-747844E59A3C}"/>
              </a:ext>
            </a:extLst>
          </p:cNvPr>
          <p:cNvSpPr txBox="1"/>
          <p:nvPr/>
        </p:nvSpPr>
        <p:spPr>
          <a:xfrm>
            <a:off x="-221102" y="3335889"/>
            <a:ext cx="10762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Yimeng Liu </a:t>
            </a:r>
          </a:p>
          <a:p>
            <a:pPr algn="ctr"/>
            <a:r>
              <a:rPr lang="en-US" sz="2800" i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liuyime2@msu.edu</a:t>
            </a:r>
          </a:p>
          <a:p>
            <a:pPr algn="ctr"/>
            <a:r>
              <a:rPr lang="en-US" sz="3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Michigan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15BB2-9E65-E12B-41E1-68A5CDACB5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06"/>
          <a:stretch/>
        </p:blipFill>
        <p:spPr>
          <a:xfrm>
            <a:off x="8812682" y="2985160"/>
            <a:ext cx="2447900" cy="252412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BE8EB-1381-7A11-223A-22E8A7F3E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313910-9D07-796A-7AC5-A9FD7D068CC3}"/>
              </a:ext>
            </a:extLst>
          </p:cNvPr>
          <p:cNvSpPr txBox="1"/>
          <p:nvPr/>
        </p:nvSpPr>
        <p:spPr>
          <a:xfrm>
            <a:off x="881449" y="1377779"/>
            <a:ext cx="10577384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Agriculture plays a crucial role in the global economy, contributing 4% to the worldwide GDP and over 25% in some developing countries</a:t>
            </a:r>
          </a:p>
        </p:txBody>
      </p:sp>
      <p:pic>
        <p:nvPicPr>
          <p:cNvPr id="2050" name="Picture 2" descr="Pear Tree Diseases » Tips on Identification &amp; Control">
            <a:extLst>
              <a:ext uri="{FF2B5EF4-FFF2-40B4-BE49-F238E27FC236}">
                <a16:creationId xmlns:a16="http://schemas.microsoft.com/office/drawing/2014/main" id="{53728C67-FA24-2F42-E784-BAE9EE94C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83" y="2624334"/>
            <a:ext cx="45148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4F2C45-2EF3-38DE-5E80-A317EE5A4F8E}"/>
              </a:ext>
            </a:extLst>
          </p:cNvPr>
          <p:cNvSpPr txBox="1">
            <a:spLocks/>
          </p:cNvSpPr>
          <p:nvPr/>
        </p:nvSpPr>
        <p:spPr>
          <a:xfrm>
            <a:off x="794951" y="612261"/>
            <a:ext cx="10515600" cy="76551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dirty="0">
                <a:latin typeface="Gotham Bold"/>
              </a:rPr>
              <a:t>Plant </a:t>
            </a:r>
            <a:r>
              <a:rPr lang="en-US" altLang="zh-CN" dirty="0">
                <a:latin typeface="Gotham Bold"/>
                <a:ea typeface="等线 Light"/>
              </a:rPr>
              <a:t>Disease</a:t>
            </a:r>
            <a:endParaRPr lang="en-US" dirty="0">
              <a:latin typeface="Gotham Bold"/>
              <a:ea typeface="等线 Light"/>
            </a:endParaRPr>
          </a:p>
        </p:txBody>
      </p:sp>
      <p:pic>
        <p:nvPicPr>
          <p:cNvPr id="2054" name="Picture 6" descr="Measuring Leaf Wetness">
            <a:extLst>
              <a:ext uri="{FF2B5EF4-FFF2-40B4-BE49-F238E27FC236}">
                <a16:creationId xmlns:a16="http://schemas.microsoft.com/office/drawing/2014/main" id="{5DAAD506-D28E-0330-E906-F4DD34CE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7"/>
          <a:stretch/>
        </p:blipFill>
        <p:spPr bwMode="auto">
          <a:xfrm>
            <a:off x="881449" y="2624334"/>
            <a:ext cx="45148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8D43F5F-95B2-8152-FED0-7F601AAEF8EE}"/>
              </a:ext>
            </a:extLst>
          </p:cNvPr>
          <p:cNvSpPr/>
          <p:nvPr/>
        </p:nvSpPr>
        <p:spPr>
          <a:xfrm>
            <a:off x="5497265" y="3963884"/>
            <a:ext cx="1345751" cy="493846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EA6255-4711-4F73-A591-573466167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70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EA3BB-41AC-8C20-C510-CABD19D2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F73946C-25F4-C72A-6D37-F7B157E2D171}"/>
              </a:ext>
            </a:extLst>
          </p:cNvPr>
          <p:cNvSpPr txBox="1">
            <a:spLocks/>
          </p:cNvSpPr>
          <p:nvPr/>
        </p:nvSpPr>
        <p:spPr>
          <a:xfrm>
            <a:off x="794951" y="612261"/>
            <a:ext cx="10515600" cy="76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dirty="0"/>
              <a:t>Existing Method</a:t>
            </a:r>
          </a:p>
        </p:txBody>
      </p:sp>
      <p:pic>
        <p:nvPicPr>
          <p:cNvPr id="3" name="Picture 2" descr="A white circle on a green leaf&#10;&#10;Description automatically generated">
            <a:extLst>
              <a:ext uri="{FF2B5EF4-FFF2-40B4-BE49-F238E27FC236}">
                <a16:creationId xmlns:a16="http://schemas.microsoft.com/office/drawing/2014/main" id="{E3F22A87-BC44-BDE2-DECC-CBAA2032D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76" y="1868106"/>
            <a:ext cx="2767028" cy="2843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1595BC-8AD3-AD9C-5822-F94692320F35}"/>
              </a:ext>
            </a:extLst>
          </p:cNvPr>
          <p:cNvSpPr txBox="1"/>
          <p:nvPr/>
        </p:nvSpPr>
        <p:spPr>
          <a:xfrm>
            <a:off x="0" y="520232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Leaf Wetness Sensor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69303-A45B-3D97-D46B-7A3247DFD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597" y="1761893"/>
            <a:ext cx="2843889" cy="2843889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657AB19-BB88-1726-33EE-ADE6F23E1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824" y="1537310"/>
            <a:ext cx="3900783" cy="32930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2C1CB-3B9E-1ED6-D7C5-12CD3F72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2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1668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11185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4F2C45-2EF3-38DE-5E80-A317EE5A4F8E}"/>
              </a:ext>
            </a:extLst>
          </p:cNvPr>
          <p:cNvSpPr txBox="1">
            <a:spLocks/>
          </p:cNvSpPr>
          <p:nvPr/>
        </p:nvSpPr>
        <p:spPr>
          <a:xfrm>
            <a:off x="794951" y="612261"/>
            <a:ext cx="10515600" cy="76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/>
              <a:t>Existing Method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B479D-9B26-E7DB-0618-5EB95DA5B10F}"/>
              </a:ext>
            </a:extLst>
          </p:cNvPr>
          <p:cNvSpPr txBox="1"/>
          <p:nvPr/>
        </p:nvSpPr>
        <p:spPr>
          <a:xfrm>
            <a:off x="0" y="511938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RGB Camera / Infrared Camera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57B08-5145-5A09-FE15-8016706B9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59" y="1527813"/>
            <a:ext cx="3253695" cy="32536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4127D87-77C4-9B88-C900-78597FA01C7B}"/>
              </a:ext>
            </a:extLst>
          </p:cNvPr>
          <p:cNvSpPr/>
          <p:nvPr/>
        </p:nvSpPr>
        <p:spPr>
          <a:xfrm>
            <a:off x="2364059" y="3947532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EF4B4C-CFC1-A6D2-A144-B4C6ECD4E891}"/>
              </a:ext>
            </a:extLst>
          </p:cNvPr>
          <p:cNvSpPr/>
          <p:nvPr/>
        </p:nvSpPr>
        <p:spPr>
          <a:xfrm>
            <a:off x="2453268" y="3429000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FEB4CA-B010-5181-2BAB-B769028DC3F0}"/>
              </a:ext>
            </a:extLst>
          </p:cNvPr>
          <p:cNvSpPr/>
          <p:nvPr/>
        </p:nvSpPr>
        <p:spPr>
          <a:xfrm>
            <a:off x="3607794" y="2799724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FCC643-43F0-4B75-ABA3-7C2DE33A472D}"/>
              </a:ext>
            </a:extLst>
          </p:cNvPr>
          <p:cNvSpPr/>
          <p:nvPr/>
        </p:nvSpPr>
        <p:spPr>
          <a:xfrm>
            <a:off x="3297044" y="2375210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A7B084-E5C2-0080-511E-02D98539D75D}"/>
              </a:ext>
            </a:extLst>
          </p:cNvPr>
          <p:cNvSpPr/>
          <p:nvPr/>
        </p:nvSpPr>
        <p:spPr>
          <a:xfrm>
            <a:off x="2661423" y="3676185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C9E138-E484-4FE0-B404-38D78BD41789}"/>
              </a:ext>
            </a:extLst>
          </p:cNvPr>
          <p:cNvSpPr/>
          <p:nvPr/>
        </p:nvSpPr>
        <p:spPr>
          <a:xfrm>
            <a:off x="2520174" y="3154866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BAD55D-7371-A99B-934F-BC8485400338}"/>
              </a:ext>
            </a:extLst>
          </p:cNvPr>
          <p:cNvSpPr/>
          <p:nvPr/>
        </p:nvSpPr>
        <p:spPr>
          <a:xfrm>
            <a:off x="2839842" y="3280317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5491C0-494F-5254-F86C-AD55313BE5CF}"/>
              </a:ext>
            </a:extLst>
          </p:cNvPr>
          <p:cNvSpPr/>
          <p:nvPr/>
        </p:nvSpPr>
        <p:spPr>
          <a:xfrm>
            <a:off x="2609383" y="2161982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097FEC8-0BE2-636F-7A01-DE3DF9ACC36E}"/>
              </a:ext>
            </a:extLst>
          </p:cNvPr>
          <p:cNvSpPr/>
          <p:nvPr/>
        </p:nvSpPr>
        <p:spPr>
          <a:xfrm>
            <a:off x="3118625" y="1787913"/>
            <a:ext cx="356838" cy="2973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318B16-3BAF-6015-3A6C-4BE9CDBF588D}"/>
              </a:ext>
            </a:extLst>
          </p:cNvPr>
          <p:cNvSpPr/>
          <p:nvPr/>
        </p:nvSpPr>
        <p:spPr>
          <a:xfrm>
            <a:off x="4132302" y="1675124"/>
            <a:ext cx="391629" cy="2614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208ADE-A03F-2E5B-B962-740BD8BFC5AD}"/>
              </a:ext>
            </a:extLst>
          </p:cNvPr>
          <p:cNvSpPr/>
          <p:nvPr/>
        </p:nvSpPr>
        <p:spPr>
          <a:xfrm>
            <a:off x="4132302" y="2516459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8A9A8D-50E6-237A-0600-3F44270F61CC}"/>
              </a:ext>
            </a:extLst>
          </p:cNvPr>
          <p:cNvSpPr/>
          <p:nvPr/>
        </p:nvSpPr>
        <p:spPr>
          <a:xfrm>
            <a:off x="4132303" y="2196695"/>
            <a:ext cx="311960" cy="2614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yellow and purple leaf&#10;&#10;Description automatically generated">
            <a:extLst>
              <a:ext uri="{FF2B5EF4-FFF2-40B4-BE49-F238E27FC236}">
                <a16:creationId xmlns:a16="http://schemas.microsoft.com/office/drawing/2014/main" id="{F26A1FE1-6F82-F568-BF6D-6F4975D6B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111" y="1474548"/>
            <a:ext cx="3413001" cy="336022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222CC3C-8512-2FD8-5F69-42875C25E05E}"/>
              </a:ext>
            </a:extLst>
          </p:cNvPr>
          <p:cNvSpPr/>
          <p:nvPr/>
        </p:nvSpPr>
        <p:spPr>
          <a:xfrm>
            <a:off x="2787802" y="1892495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51FA35-4D02-0E5A-70AA-5850D6E8A747}"/>
              </a:ext>
            </a:extLst>
          </p:cNvPr>
          <p:cNvSpPr/>
          <p:nvPr/>
        </p:nvSpPr>
        <p:spPr>
          <a:xfrm>
            <a:off x="3393686" y="3128642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91012B-C388-DC98-9046-CD0265B22AA5}"/>
              </a:ext>
            </a:extLst>
          </p:cNvPr>
          <p:cNvSpPr/>
          <p:nvPr/>
        </p:nvSpPr>
        <p:spPr>
          <a:xfrm>
            <a:off x="4067276" y="3676185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C41EBF-6445-3025-344C-0C3FD9C6234D}"/>
              </a:ext>
            </a:extLst>
          </p:cNvPr>
          <p:cNvSpPr/>
          <p:nvPr/>
        </p:nvSpPr>
        <p:spPr>
          <a:xfrm>
            <a:off x="4444262" y="3465579"/>
            <a:ext cx="178419" cy="1486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C1DE17-1572-8B6B-DB5E-0FF1E56E9C79}"/>
              </a:ext>
            </a:extLst>
          </p:cNvPr>
          <p:cNvSpPr/>
          <p:nvPr/>
        </p:nvSpPr>
        <p:spPr>
          <a:xfrm>
            <a:off x="7700537" y="3451427"/>
            <a:ext cx="418518" cy="644788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7A9D7F-F04A-D530-F35A-29F554A0EA86}"/>
              </a:ext>
            </a:extLst>
          </p:cNvPr>
          <p:cNvSpPr/>
          <p:nvPr/>
        </p:nvSpPr>
        <p:spPr>
          <a:xfrm>
            <a:off x="7519507" y="2878020"/>
            <a:ext cx="409010" cy="55098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779D78-797B-B282-17C7-AD96E3674DFC}"/>
              </a:ext>
            </a:extLst>
          </p:cNvPr>
          <p:cNvSpPr/>
          <p:nvPr/>
        </p:nvSpPr>
        <p:spPr>
          <a:xfrm>
            <a:off x="8631044" y="2723523"/>
            <a:ext cx="879687" cy="91304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1CCD13-92A1-6BCA-8091-5E3D57820EA6}"/>
              </a:ext>
            </a:extLst>
          </p:cNvPr>
          <p:cNvSpPr/>
          <p:nvPr/>
        </p:nvSpPr>
        <p:spPr>
          <a:xfrm>
            <a:off x="8050106" y="2834083"/>
            <a:ext cx="418518" cy="438616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85EB7D3-3E3B-1156-A987-FBBEB16AE76B}"/>
              </a:ext>
            </a:extLst>
          </p:cNvPr>
          <p:cNvSpPr/>
          <p:nvPr/>
        </p:nvSpPr>
        <p:spPr>
          <a:xfrm>
            <a:off x="7612567" y="2299730"/>
            <a:ext cx="315950" cy="423793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DFD3CB-7B18-DE26-B87E-62E4C1BF3F0B}"/>
              </a:ext>
            </a:extLst>
          </p:cNvPr>
          <p:cNvSpPr/>
          <p:nvPr/>
        </p:nvSpPr>
        <p:spPr>
          <a:xfrm>
            <a:off x="7356015" y="3474278"/>
            <a:ext cx="341942" cy="35059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6A54E-D13C-1191-4051-0D88B505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7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C2936-8F3D-CBF0-F993-B8AACAD54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2AC899-2B3F-6591-76DA-2819A08C1C6B}"/>
              </a:ext>
            </a:extLst>
          </p:cNvPr>
          <p:cNvSpPr txBox="1">
            <a:spLocks/>
          </p:cNvSpPr>
          <p:nvPr/>
        </p:nvSpPr>
        <p:spPr>
          <a:xfrm>
            <a:off x="794951" y="612261"/>
            <a:ext cx="10515600" cy="76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/>
              <a:t>Existing Method</a:t>
            </a:r>
          </a:p>
        </p:txBody>
      </p:sp>
      <p:pic>
        <p:nvPicPr>
          <p:cNvPr id="5" name="Picture 4" descr="A plant next to a brick wall&#10;&#10;Description automatically generated">
            <a:extLst>
              <a:ext uri="{FF2B5EF4-FFF2-40B4-BE49-F238E27FC236}">
                <a16:creationId xmlns:a16="http://schemas.microsoft.com/office/drawing/2014/main" id="{64384EC9-D945-43F1-62D1-00530A72B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59" y="1539060"/>
            <a:ext cx="3196779" cy="3242448"/>
          </a:xfrm>
          <a:prstGeom prst="rect">
            <a:avLst/>
          </a:prstGeom>
        </p:spPr>
      </p:pic>
      <p:pic>
        <p:nvPicPr>
          <p:cNvPr id="34" name="Picture 33" descr="A plant in a pot&#10;&#10;Description automatically generated">
            <a:extLst>
              <a:ext uri="{FF2B5EF4-FFF2-40B4-BE49-F238E27FC236}">
                <a16:creationId xmlns:a16="http://schemas.microsoft.com/office/drawing/2014/main" id="{4FFB3484-A18E-D05D-DBC4-AEBF968CDB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8" t="987" r="3468" b="3722"/>
          <a:stretch/>
        </p:blipFill>
        <p:spPr>
          <a:xfrm>
            <a:off x="7150418" y="1535230"/>
            <a:ext cx="3081923" cy="31557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01564E4-5CFC-0152-9813-2F351DF2859A}"/>
              </a:ext>
            </a:extLst>
          </p:cNvPr>
          <p:cNvSpPr txBox="1"/>
          <p:nvPr/>
        </p:nvSpPr>
        <p:spPr>
          <a:xfrm>
            <a:off x="0" y="511938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RGB Camera / Infrared Camera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D57781-FA0A-1562-2C29-65CE0B040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background&#10;&#10;Description automatically generated">
            <a:extLst>
              <a:ext uri="{FF2B5EF4-FFF2-40B4-BE49-F238E27FC236}">
                <a16:creationId xmlns:a16="http://schemas.microsoft.com/office/drawing/2014/main" id="{F2218F4D-47B8-500C-F0D0-2096643C9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98" y="1879588"/>
            <a:ext cx="2819890" cy="28369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4F2C45-2EF3-38DE-5E80-A317EE5A4F8E}"/>
              </a:ext>
            </a:extLst>
          </p:cNvPr>
          <p:cNvSpPr txBox="1">
            <a:spLocks/>
          </p:cNvSpPr>
          <p:nvPr/>
        </p:nvSpPr>
        <p:spPr>
          <a:xfrm>
            <a:off x="794951" y="612261"/>
            <a:ext cx="10515600" cy="76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/>
              <a:t>Existing Method</a:t>
            </a:r>
          </a:p>
        </p:txBody>
      </p:sp>
      <p:pic>
        <p:nvPicPr>
          <p:cNvPr id="8" name="Picture 7" descr="A plant in a pot next to a machine&#10;&#10;Description automatically generated">
            <a:extLst>
              <a:ext uri="{FF2B5EF4-FFF2-40B4-BE49-F238E27FC236}">
                <a16:creationId xmlns:a16="http://schemas.microsoft.com/office/drawing/2014/main" id="{FAB23C5E-6B78-0357-154F-BFF9AF9A2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654" y="1898027"/>
            <a:ext cx="2819890" cy="2843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3B6E9C-2DD5-7E6C-C9E0-A4A89B8DEEBF}"/>
              </a:ext>
            </a:extLst>
          </p:cNvPr>
          <p:cNvSpPr txBox="1"/>
          <p:nvPr/>
        </p:nvSpPr>
        <p:spPr>
          <a:xfrm>
            <a:off x="52918" y="518859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mmWave</a:t>
            </a: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Radar</a:t>
            </a:r>
            <a:r>
              <a:rPr lang="zh-CN" alt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with</a:t>
            </a:r>
            <a:r>
              <a:rPr lang="zh-CN" alt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Synthetic Aperture Radar (SAR)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354B8-6FE5-FE1A-F590-F3A21CF45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4918" y="2011856"/>
            <a:ext cx="5238026" cy="2711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0A236-BEBD-6234-2DE6-D1E09670A81B}"/>
              </a:ext>
            </a:extLst>
          </p:cNvPr>
          <p:cNvSpPr txBox="1"/>
          <p:nvPr/>
        </p:nvSpPr>
        <p:spPr>
          <a:xfrm>
            <a:off x="1065000" y="5749908"/>
            <a:ext cx="10379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Poster: </a:t>
            </a:r>
            <a:r>
              <a:rPr lang="en-U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mmLeaf</a:t>
            </a:r>
            <a:r>
              <a:rPr lang="en-U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Versatile Leaf Wetness Detection via </a:t>
            </a:r>
            <a:r>
              <a:rPr lang="en-U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mmWave</a:t>
            </a:r>
            <a:r>
              <a:rPr lang="en-U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Sensing.</a:t>
            </a:r>
          </a:p>
          <a:p>
            <a:pPr algn="r"/>
            <a:r>
              <a:rPr lang="en-US" sz="24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MobiSys</a:t>
            </a:r>
            <a:r>
              <a:rPr lang="en-US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2023</a:t>
            </a:r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DDC89F-5E86-0E45-AEEE-36E70643601F}"/>
              </a:ext>
            </a:extLst>
          </p:cNvPr>
          <p:cNvSpPr/>
          <p:nvPr/>
        </p:nvSpPr>
        <p:spPr>
          <a:xfrm>
            <a:off x="4424599" y="3102249"/>
            <a:ext cx="1234571" cy="1263805"/>
          </a:xfrm>
          <a:prstGeom prst="rect">
            <a:avLst/>
          </a:prstGeom>
          <a:solidFill>
            <a:srgbClr val="4472C4">
              <a:alpha val="80000"/>
            </a:srgbClr>
          </a:solidFill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2B205F-381A-0DD8-4AA9-5EF980A765BE}"/>
              </a:ext>
            </a:extLst>
          </p:cNvPr>
          <p:cNvCxnSpPr>
            <a:cxnSpLocks/>
          </p:cNvCxnSpPr>
          <p:nvPr/>
        </p:nvCxnSpPr>
        <p:spPr>
          <a:xfrm flipH="1" flipV="1">
            <a:off x="3532999" y="3970990"/>
            <a:ext cx="891600" cy="567319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B65C69-A503-3EA6-5A3B-BF31F8FBE464}"/>
              </a:ext>
            </a:extLst>
          </p:cNvPr>
          <p:cNvSpPr txBox="1"/>
          <p:nvPr/>
        </p:nvSpPr>
        <p:spPr>
          <a:xfrm>
            <a:off x="3104345" y="4286726"/>
            <a:ext cx="97734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230 mm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221F24-67DC-3701-4AC1-00C5432DC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D37B7-2CDA-913C-1967-72E06EBF92D2}"/>
              </a:ext>
            </a:extLst>
          </p:cNvPr>
          <p:cNvSpPr txBox="1"/>
          <p:nvPr/>
        </p:nvSpPr>
        <p:spPr>
          <a:xfrm>
            <a:off x="6468817" y="4726260"/>
            <a:ext cx="2391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SAR Image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00004-12A0-9040-7187-691F29CF51F3}"/>
              </a:ext>
            </a:extLst>
          </p:cNvPr>
          <p:cNvSpPr/>
          <p:nvPr/>
        </p:nvSpPr>
        <p:spPr>
          <a:xfrm>
            <a:off x="6698576" y="2887579"/>
            <a:ext cx="1792706" cy="147847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C42ECF-903D-751C-68DD-0638D8EF367A}"/>
              </a:ext>
            </a:extLst>
          </p:cNvPr>
          <p:cNvSpPr txBox="1"/>
          <p:nvPr/>
        </p:nvSpPr>
        <p:spPr>
          <a:xfrm>
            <a:off x="531299" y="3063295"/>
            <a:ext cx="11446797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No existing single-modality leaf wetness sensing techniques can achieve high accuracy under various environmental conditions.</a:t>
            </a:r>
          </a:p>
        </p:txBody>
      </p:sp>
    </p:spTree>
    <p:extLst>
      <p:ext uri="{BB962C8B-B14F-4D97-AF65-F5344CB8AC3E}">
        <p14:creationId xmlns:p14="http://schemas.microsoft.com/office/powerpoint/2010/main" val="231746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1366 L -0.08294 -0.074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111 L -0.27305 0.009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10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94 -0.07453 L -0.32305 -0.081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3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25625 -0.008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44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26576 0.0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24818 0.0009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25534 0.0076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37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49088 0.0090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4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6576 -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9" grpId="0" animBg="1"/>
      <p:bldP spid="19" grpId="1" animBg="1"/>
      <p:bldP spid="14" grpId="0"/>
      <p:bldP spid="16" grpId="0" animBg="1"/>
      <p:bldP spid="16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5E9A-173A-7D71-D650-A355C2D3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 Overview</a:t>
            </a:r>
          </a:p>
        </p:txBody>
      </p:sp>
      <p:pic>
        <p:nvPicPr>
          <p:cNvPr id="4" name="Picture 3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9EC3B71D-689B-F513-FF3E-F0FCFBF3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869" y="1690688"/>
            <a:ext cx="3531186" cy="345829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D5F0B4A-29FA-24BD-C961-C34703A53AA1}"/>
              </a:ext>
            </a:extLst>
          </p:cNvPr>
          <p:cNvSpPr/>
          <p:nvPr/>
        </p:nvSpPr>
        <p:spPr>
          <a:xfrm>
            <a:off x="670560" y="2301239"/>
            <a:ext cx="7002494" cy="254213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</a:t>
            </a:r>
            <a:r>
              <a:rPr lang="en-US" sz="3200" b="1" dirty="0">
                <a:solidFill>
                  <a:schemeClr val="bg1"/>
                </a:solidFill>
              </a:rPr>
              <a:t>multi-modal system </a:t>
            </a:r>
            <a:r>
              <a:rPr lang="en-US" sz="3200" dirty="0">
                <a:solidFill>
                  <a:schemeClr val="bg1"/>
                </a:solidFill>
              </a:rPr>
              <a:t>combining </a:t>
            </a:r>
            <a:r>
              <a:rPr lang="en-US" sz="3200" b="1" dirty="0">
                <a:solidFill>
                  <a:schemeClr val="bg1"/>
                </a:solidFill>
              </a:rPr>
              <a:t>RGB camera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b="1" dirty="0">
                <a:solidFill>
                  <a:schemeClr val="bg1"/>
                </a:solidFill>
              </a:rPr>
              <a:t>mm-Wave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radar</a:t>
            </a:r>
            <a:r>
              <a:rPr lang="en-US" sz="3200" dirty="0">
                <a:solidFill>
                  <a:schemeClr val="bg1"/>
                </a:solidFill>
              </a:rPr>
              <a:t> to detect whether the leaf status is wet or dry.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7BBCB-5603-3FE8-0D38-8E80CD5C9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4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5E9A-173A-7D71-D650-A355C2D3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Design Challenge</a:t>
            </a:r>
          </a:p>
        </p:txBody>
      </p:sp>
      <p:pic>
        <p:nvPicPr>
          <p:cNvPr id="4" name="Picture 3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9EC3B71D-689B-F513-FF3E-F0FCFBF3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869" y="1690688"/>
            <a:ext cx="3531186" cy="345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920EF5-39A8-4B39-81B1-B711D5CB5019}"/>
              </a:ext>
            </a:extLst>
          </p:cNvPr>
          <p:cNvSpPr/>
          <p:nvPr/>
        </p:nvSpPr>
        <p:spPr>
          <a:xfrm>
            <a:off x="220980" y="2618387"/>
            <a:ext cx="2353848" cy="184049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Multi-Modality Fusion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3194BE-6202-4779-E76F-CD22DDA3ADC2}"/>
              </a:ext>
            </a:extLst>
          </p:cNvPr>
          <p:cNvSpPr/>
          <p:nvPr/>
        </p:nvSpPr>
        <p:spPr>
          <a:xfrm>
            <a:off x="2895608" y="2618387"/>
            <a:ext cx="2502538" cy="184049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3D-Level</a:t>
            </a:r>
          </a:p>
          <a:p>
            <a:pPr algn="ctr"/>
            <a:r>
              <a:rPr lang="en-US" sz="2800" b="1" dirty="0"/>
              <a:t>Detection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5786A1-20B1-CA20-11A8-4267E01A20CE}"/>
              </a:ext>
            </a:extLst>
          </p:cNvPr>
          <p:cNvSpPr/>
          <p:nvPr/>
        </p:nvSpPr>
        <p:spPr>
          <a:xfrm>
            <a:off x="5718926" y="2618387"/>
            <a:ext cx="2297314" cy="184049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Environment Robustness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E6F3D-34B8-C013-A253-0E1660E91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7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99B32-1BF2-CCC8-7A98-22731F89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 1: Multi-modality Fusion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8B6AD-FD6E-8244-34C0-7554AB05C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365" y="1912145"/>
            <a:ext cx="3232283" cy="3232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41AFE-EFD5-D579-13F2-0BD021F4B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788" y="1912145"/>
            <a:ext cx="3232283" cy="3232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E0FE12-78AD-CAFA-D9C4-1C45CFDFE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76" y="1912145"/>
            <a:ext cx="3232284" cy="3232284"/>
          </a:xfrm>
          <a:prstGeom prst="rect">
            <a:avLst/>
          </a:prstGeom>
        </p:spPr>
      </p:pic>
      <p:pic>
        <p:nvPicPr>
          <p:cNvPr id="13" name="Picture 12" descr="A white liquid on a black background&#10;&#10;Description automatically generated">
            <a:extLst>
              <a:ext uri="{FF2B5EF4-FFF2-40B4-BE49-F238E27FC236}">
                <a16:creationId xmlns:a16="http://schemas.microsoft.com/office/drawing/2014/main" id="{73357FE4-7E05-E4A8-098A-3EAC7B30A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71" y="1912145"/>
            <a:ext cx="3238500" cy="3228975"/>
          </a:xfrm>
          <a:prstGeom prst="rect">
            <a:avLst/>
          </a:prstGeom>
        </p:spPr>
      </p:pic>
      <p:pic>
        <p:nvPicPr>
          <p:cNvPr id="15" name="Picture 14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3C04688E-6CD7-D9D4-C453-A03164504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210" y="1915453"/>
            <a:ext cx="3228975" cy="3228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B4BEE-4E0D-B5AD-BCDC-5F703826878C}"/>
              </a:ext>
            </a:extLst>
          </p:cNvPr>
          <p:cNvSpPr txBox="1"/>
          <p:nvPr/>
        </p:nvSpPr>
        <p:spPr>
          <a:xfrm>
            <a:off x="8491365" y="5135052"/>
            <a:ext cx="3238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SAR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CE06C-FA67-21C3-C9EB-BDBD46248FBB}"/>
              </a:ext>
            </a:extLst>
          </p:cNvPr>
          <p:cNvSpPr txBox="1"/>
          <p:nvPr/>
        </p:nvSpPr>
        <p:spPr>
          <a:xfrm>
            <a:off x="201771" y="5144428"/>
            <a:ext cx="727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RGB Camera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D18FF-0213-5B9D-009C-8ACB368FF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0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3281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19974 -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1576</Words>
  <Application>Microsoft Macintosh PowerPoint</Application>
  <PresentationFormat>Widescreen</PresentationFormat>
  <Paragraphs>170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Gotham Bold</vt:lpstr>
      <vt:lpstr>Gotham Book</vt:lpstr>
      <vt:lpstr>Microsoft YaHei</vt:lpstr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Hydra Overview</vt:lpstr>
      <vt:lpstr>Design Challenge</vt:lpstr>
      <vt:lpstr>Challenge 1: Multi-modality Fusion</vt:lpstr>
      <vt:lpstr>Challenge 1: Multi-modality Fusion</vt:lpstr>
      <vt:lpstr>Challenge 2:  3D-Level Detection</vt:lpstr>
      <vt:lpstr>Implementation</vt:lpstr>
      <vt:lpstr>System Preparation and Data Collection</vt:lpstr>
      <vt:lpstr>Evaluation</vt:lpstr>
      <vt:lpstr>Evaluation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Liu, Yimeng</cp:lastModifiedBy>
  <cp:revision>2</cp:revision>
  <cp:lastPrinted>2019-02-26T15:34:54Z</cp:lastPrinted>
  <dcterms:created xsi:type="dcterms:W3CDTF">2019-02-21T16:29:10Z</dcterms:created>
  <dcterms:modified xsi:type="dcterms:W3CDTF">2024-11-24T02:36:16Z</dcterms:modified>
</cp:coreProperties>
</file>