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  <p:sldMasterId id="2147483716" r:id="rId2"/>
  </p:sldMasterIdLst>
  <p:notesMasterIdLst>
    <p:notesMasterId r:id="rId23"/>
  </p:notesMasterIdLst>
  <p:sldIdLst>
    <p:sldId id="256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5" r:id="rId16"/>
    <p:sldId id="277" r:id="rId17"/>
    <p:sldId id="279" r:id="rId18"/>
    <p:sldId id="278" r:id="rId19"/>
    <p:sldId id="280" r:id="rId20"/>
    <p:sldId id="281" r:id="rId21"/>
    <p:sldId id="276" r:id="rId2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E8E8E8"/>
    <a:srgbClr val="008183"/>
    <a:srgbClr val="6BBD1B"/>
    <a:srgbClr val="18453B"/>
    <a:srgbClr val="0C533A"/>
    <a:srgbClr val="064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2D2378-6961-C8E1-4DB7-F59F4AAAE2EE}" v="64" dt="2025-05-15T02:39:24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4F519-87F3-4D40-BC99-8BAFF1B3DF68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4093A-5AFF-7C45-BD76-B1D932157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rising frequency and severity of plant disease outbreaks threaten global food security, agricultural productivity, and biodiversity. </a:t>
            </a:r>
          </a:p>
          <a:p>
            <a:r>
              <a:rPr lang="en-US" dirty="0"/>
              <a:t>These outbreaks, driven by pathogens such as fungi, bacteria, and viruses, lead to substantial yield losses and ecological damage, costing an estimated 220 billion annually.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4093A-5AFF-7C45-BD76-B1D932157C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21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second for SAR image enhancement is to add phase angle for the wetness feature enhancement.</a:t>
            </a:r>
          </a:p>
          <a:p>
            <a:r>
              <a:rPr lang="en-US"/>
              <a:t>Proteus extracts the </a:t>
            </a:r>
            <a:r>
              <a:rPr lang="en-US" b="1"/>
              <a:t>phase angle</a:t>
            </a:r>
            <a:r>
              <a:rPr lang="en-US"/>
              <a:t> from the complex beat signal, giving us a pixel-wise map of how the radar wave’s phase shifts upon reflection.</a:t>
            </a:r>
          </a:p>
          <a:p>
            <a:r>
              <a:rPr lang="en-US"/>
              <a:t> Because a wet leaf’s </a:t>
            </a:r>
            <a:r>
              <a:rPr lang="en-US" b="1"/>
              <a:t>dielectric constant</a:t>
            </a:r>
            <a:r>
              <a:rPr lang="en-US"/>
              <a:t> and </a:t>
            </a:r>
            <a:r>
              <a:rPr lang="en-US" b="1"/>
              <a:t>conductivity</a:t>
            </a:r>
            <a:r>
              <a:rPr lang="en-US"/>
              <a:t> differ from a dry one, wetness alters the signal’s propagation speed and imposes measurable phase shifts​.</a:t>
            </a:r>
          </a:p>
          <a:p>
            <a:r>
              <a:rPr lang="en-US"/>
              <a:t>By fusing this </a:t>
            </a:r>
            <a:r>
              <a:rPr lang="en-US" b="1"/>
              <a:t>phase information</a:t>
            </a:r>
            <a:r>
              <a:rPr lang="en-US"/>
              <a:t> [click] with the denoised amplitude image, we build a richer, dual features representation that highlights subtle textural changes linked directly to leaf wetness.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4093A-5AFF-7C45-BD76-B1D932157C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30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After the image enhancement, we apply with </a:t>
            </a:r>
            <a:r>
              <a:rPr lang="en-US" b="1"/>
              <a:t>cross-modal teacher–student framework</a:t>
            </a:r>
            <a:r>
              <a:rPr lang="en-US"/>
              <a:t>. </a:t>
            </a:r>
          </a:p>
          <a:p>
            <a:r>
              <a:rPr lang="en-US"/>
              <a:t>On the lower, the </a:t>
            </a:r>
            <a:r>
              <a:rPr lang="en-US" b="1"/>
              <a:t>teacher network</a:t>
            </a:r>
            <a:r>
              <a:rPr lang="en-US"/>
              <a:t> is a pre-trained ResNet-18 that processes an RGB image to produce a rich wetness feature vector after global average pooling. </a:t>
            </a:r>
          </a:p>
          <a:p>
            <a:r>
              <a:rPr lang="en-US"/>
              <a:t>Above it, the </a:t>
            </a:r>
            <a:r>
              <a:rPr lang="en-US" b="1"/>
              <a:t>student network is </a:t>
            </a:r>
            <a:r>
              <a:rPr lang="en-US"/>
              <a:t>a lightweight model followed by two residual blocks as input and similarly outputs a feature vector. </a:t>
            </a:r>
          </a:p>
          <a:p>
            <a:r>
              <a:rPr lang="en-US"/>
              <a:t>We train the student with two losses: a </a:t>
            </a:r>
            <a:r>
              <a:rPr lang="en-US" b="1"/>
              <a:t>logits loss</a:t>
            </a:r>
            <a:r>
              <a:rPr lang="en-US"/>
              <a:t> from its own classifier to ground-truth wetness labels, and a </a:t>
            </a:r>
            <a:r>
              <a:rPr lang="en-US" b="1"/>
              <a:t>distillation loss</a:t>
            </a:r>
            <a:r>
              <a:rPr lang="en-US"/>
              <a:t> that aligns its feature logits with the teacher’s. </a:t>
            </a:r>
          </a:p>
          <a:p>
            <a:r>
              <a:rPr lang="en-US"/>
              <a:t>Finally, these distilled SAR features feed into our </a:t>
            </a:r>
            <a:r>
              <a:rPr lang="en-US" b="1"/>
              <a:t>depth-fusion LSTM</a:t>
            </a:r>
            <a:r>
              <a:rPr lang="en-US"/>
              <a:t>, which integrates temporal context before a final classifier predicts wetness for 3D level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4093A-5AFF-7C45-BD76-B1D932157C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4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31243-8D26-C568-88C1-8283E44E7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BD9EA5-69C7-0B7D-312F-11F8FF048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58CA1-C9A9-606E-E5E0-B2A41D633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implementation uses a TI IWR1642 mmWave radar and an Azure Kinect camera.</a:t>
            </a:r>
          </a:p>
          <a:p>
            <a:r>
              <a:rPr lang="en-US"/>
              <a:t> in the Indoor environment, the radar is mounted on a linear scanning platform for controlled measurements. </a:t>
            </a:r>
          </a:p>
          <a:p>
            <a:r>
              <a:rPr lang="en-US"/>
              <a:t>Here is our setup to collect training dataset and inference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A91DC-6A5D-8778-D1F1-FDFCFBE90C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17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F1E63-9F29-FB55-F648-0564D8B98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9B8D34-1A62-B397-2A3B-5299B5D4BC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E4602C-D0EE-3277-4553-11B41B33C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our experiment, we collected ground‐truth wetness measurements with handheld </a:t>
            </a:r>
            <a:r>
              <a:rPr lang="en-US" b="1"/>
              <a:t>moisture </a:t>
            </a:r>
            <a:r>
              <a:rPr lang="en-US" b="1" err="1"/>
              <a:t>meterr</a:t>
            </a:r>
            <a:r>
              <a:rPr lang="en-US"/>
              <a:t>, which reports the percentage moisture on the leaf surface.</a:t>
            </a:r>
          </a:p>
          <a:p>
            <a:r>
              <a:rPr lang="en-US"/>
              <a:t>For the baseline collection we deployed a </a:t>
            </a:r>
            <a:r>
              <a:rPr lang="en-US" b="1" err="1"/>
              <a:t>Phytos</a:t>
            </a:r>
            <a:r>
              <a:rPr lang="en-US" b="1"/>
              <a:t> 31 leaf‐wetness sensor</a:t>
            </a:r>
            <a:r>
              <a:rPr lang="en-US"/>
              <a:t>, a commercially standard probe that continuously measures electrical resistance across a leaf surface to indicate the presence and duration of water.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B3F34-68DF-BBA6-66C7-D369AB175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89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CE92D-51DF-DC52-40E9-7AB6F2A37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2C34E5-37FA-AC44-DF2C-76B9C7CBA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B0445-8DBB-C121-F48D-51637ECC31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In our overall evaluation, </a:t>
            </a:r>
            <a:r>
              <a:rPr lang="en-US" b="1"/>
              <a:t>Proteus</a:t>
            </a:r>
            <a:r>
              <a:rPr lang="en-US"/>
              <a:t> achieves </a:t>
            </a:r>
            <a:r>
              <a:rPr lang="en-US" b="1"/>
              <a:t>96.3 %</a:t>
            </a:r>
            <a:r>
              <a:rPr lang="en-US"/>
              <a:t> classification accuracy surpassing previous work​.</a:t>
            </a:r>
          </a:p>
          <a:p>
            <a:r>
              <a:rPr lang="en-US"/>
              <a:t>When we examine Leaf Wetness Duration error across all 30 test plants, Proteus places every measurement in the </a:t>
            </a:r>
            <a:r>
              <a:rPr lang="en-US" b="1"/>
              <a:t>0–5 min</a:t>
            </a:r>
            <a:r>
              <a:rPr lang="en-US"/>
              <a:t> bin, demonstrating sub–5 minute timing precision.</a:t>
            </a:r>
          </a:p>
          <a:p>
            <a:r>
              <a:rPr lang="en-US"/>
              <a:t> In contrast, other methods distribute errors into larger time bins, highlighting Proteus’s superior accuracy and temporal resolution for real‐world disease‐management applications.</a:t>
            </a:r>
          </a:p>
          <a:p>
            <a:endParaRPr lang="en-US"/>
          </a:p>
          <a:p>
            <a:r>
              <a:rPr lang="en-US"/>
              <a:t>Why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03F33-58CC-363C-FD4E-1E8018E53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89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358C8-BBBE-568F-978F-02D9FABEC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741746-D46D-3992-0606-301633A94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0FC1F8-2B2A-5B9C-29EE-6D294CA3A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In controlled indoor tests, </a:t>
            </a:r>
            <a:r>
              <a:rPr lang="en-US" b="1"/>
              <a:t>Proteus</a:t>
            </a:r>
            <a:r>
              <a:rPr lang="en-US"/>
              <a:t> achieves nearly </a:t>
            </a:r>
            <a:r>
              <a:rPr lang="en-US" b="1"/>
              <a:t>97%</a:t>
            </a:r>
            <a:r>
              <a:rPr lang="en-US"/>
              <a:t> accuracy, outperforming baseline method. </a:t>
            </a:r>
          </a:p>
          <a:p>
            <a:pPr>
              <a:buNone/>
            </a:pPr>
            <a:r>
              <a:rPr lang="en-US"/>
              <a:t>When evaluated in a real farm environment, Proteus maintains a high accuracy, while Hydra drops to 88%, </a:t>
            </a:r>
            <a:r>
              <a:rPr lang="en-US" err="1"/>
              <a:t>mmLeaf</a:t>
            </a:r>
            <a:r>
              <a:rPr lang="en-US"/>
              <a:t> to 80%, and camera to 90% ​.</a:t>
            </a:r>
          </a:p>
          <a:p>
            <a:r>
              <a:rPr lang="en-US"/>
              <a:t>Under mild wind conditions, Proteus’s accuracy remains robust at </a:t>
            </a:r>
            <a:r>
              <a:rPr lang="en-US" b="1"/>
              <a:t>96%. </a:t>
            </a:r>
            <a:r>
              <a:rPr lang="en-US"/>
              <a:t>This demonstrates Proteus’s resilience to environmental variability—crucial for reliable wetness monitoring in field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AC1BE-2DB4-1559-2506-BF27A06FF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4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540FE-9EEF-C82F-AC56-0369D108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C1280-B123-1BD4-F013-620B41013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55ADF5-6DD5-B0DE-66B5-AAEBC2425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Our </a:t>
            </a:r>
            <a:r>
              <a:rPr lang="en-US" b="1"/>
              <a:t>ablation study</a:t>
            </a:r>
            <a:r>
              <a:rPr lang="en-US"/>
              <a:t> quantifies each Proteus component’s impact. </a:t>
            </a:r>
          </a:p>
          <a:p>
            <a:pPr>
              <a:buNone/>
            </a:pPr>
            <a:r>
              <a:rPr lang="en-US"/>
              <a:t>On the left, the </a:t>
            </a:r>
            <a:r>
              <a:rPr lang="en-US" b="1"/>
              <a:t>original</a:t>
            </a:r>
            <a:r>
              <a:rPr lang="en-US"/>
              <a:t> SAR baseline scores around </a:t>
            </a:r>
            <a:r>
              <a:rPr lang="en-US" b="1"/>
              <a:t>85%</a:t>
            </a:r>
            <a:r>
              <a:rPr lang="en-US"/>
              <a:t> accuracy. Adding </a:t>
            </a:r>
            <a:r>
              <a:rPr lang="en-US" b="1"/>
              <a:t>phase‐angle</a:t>
            </a:r>
            <a:r>
              <a:rPr lang="en-US"/>
              <a:t> </a:t>
            </a:r>
            <a:r>
              <a:rPr lang="en-US" b="1"/>
              <a:t>94%</a:t>
            </a:r>
            <a:r>
              <a:rPr lang="en-US"/>
              <a:t>, applying </a:t>
            </a:r>
            <a:r>
              <a:rPr lang="en-US" b="1"/>
              <a:t>noise reduction</a:t>
            </a:r>
            <a:r>
              <a:rPr lang="en-US"/>
              <a:t> alone hits </a:t>
            </a:r>
            <a:r>
              <a:rPr lang="en-US" b="1"/>
              <a:t>around 90%</a:t>
            </a:r>
            <a:r>
              <a:rPr lang="en-US"/>
              <a:t>, and combining </a:t>
            </a:r>
            <a:r>
              <a:rPr lang="en-US" b="1"/>
              <a:t>both </a:t>
            </a:r>
            <a:r>
              <a:rPr lang="en-US"/>
              <a:t>reaches </a:t>
            </a:r>
            <a:r>
              <a:rPr lang="en-US" b="1"/>
              <a:t>96%.</a:t>
            </a:r>
            <a:endParaRPr lang="en-US"/>
          </a:p>
          <a:p>
            <a:r>
              <a:rPr lang="en-US"/>
              <a:t>On the right, we compare different student‐network backbones. Our show with teacher student network achieves </a:t>
            </a:r>
            <a:r>
              <a:rPr lang="en-US" b="1"/>
              <a:t>97% with</a:t>
            </a:r>
            <a:r>
              <a:rPr lang="en-US"/>
              <a:t> </a:t>
            </a:r>
            <a:r>
              <a:rPr lang="en-US" b="1"/>
              <a:t>other classification models.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A3E8-CE4A-028F-F97D-C0A4B1D90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56D3B-DAD6-CC1E-D753-7FAC35F3E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5F1B70-3AD3-B579-C28F-C12E67DD4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AB0916-DF03-FBC0-FE8E-AC0FDE47F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By adding our SAR enhancement steps into the Hydra fusion pipeline, we obtain </a:t>
            </a:r>
            <a:r>
              <a:rPr lang="en-US" b="1"/>
              <a:t>Hydra++</a:t>
            </a:r>
            <a:r>
              <a:rPr lang="en-US"/>
              <a:t>, which pushes accuracy up to </a:t>
            </a:r>
            <a:r>
              <a:rPr lang="en-US" b="1"/>
              <a:t>97.5 %</a:t>
            </a:r>
            <a:r>
              <a:rPr lang="en-US"/>
              <a:t>—with 1.2 percentage above Proteus and</a:t>
            </a:r>
            <a:r>
              <a:rPr lang="en-US" b="1"/>
              <a:t> higher latency </a:t>
            </a:r>
            <a:r>
              <a:rPr lang="en-US"/>
              <a:t>3.16 s and</a:t>
            </a:r>
            <a:r>
              <a:rPr lang="en-US" b="1"/>
              <a:t> more memory usage</a:t>
            </a:r>
            <a:r>
              <a:rPr lang="en-US"/>
              <a:t>. </a:t>
            </a:r>
          </a:p>
          <a:p>
            <a:r>
              <a:rPr lang="en-US"/>
              <a:t>This clearly illustrates the trade-off: you can with better marginal accuracy gains through multimodal fusion, or choose a lean design for real-time, edge-friendly performance .</a:t>
            </a:r>
          </a:p>
          <a:p>
            <a:endParaRPr lang="en-US"/>
          </a:p>
          <a:p>
            <a:r>
              <a:rPr lang="en-US"/>
              <a:t> Why Hydra better, mmWave more information thinking, what is 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B37F8-F3F8-629F-2ED2-8630713B8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27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3359B-7756-0624-40C9-ED6E7BD10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107A0-0666-A483-BD45-A7C3CDA40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B25F29-D95C-786A-3269-C1329747A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/>
              <a:t>In the end for the key insight</a:t>
            </a:r>
          </a:p>
          <a:p>
            <a:pPr>
              <a:buNone/>
            </a:pPr>
            <a:r>
              <a:rPr lang="en-US" b="1"/>
              <a:t>First</a:t>
            </a:r>
            <a:r>
              <a:rPr lang="en-US"/>
              <a:t>, we design with </a:t>
            </a: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SAR Image Enhancement that 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Combined Computer Vision method</a:t>
            </a:r>
            <a:r>
              <a:rPr lang="en-US"/>
              <a:t> converts noisy SAR returns into a high‐SNR feature and we have 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phase-angle fusion to enhance surface features.</a:t>
            </a:r>
            <a:endParaRPr lang="en-US"/>
          </a:p>
          <a:p>
            <a:pPr>
              <a:buNone/>
            </a:pPr>
            <a:r>
              <a:rPr lang="en-US" b="1"/>
              <a:t>Second</a:t>
            </a:r>
            <a:r>
              <a:rPr lang="en-US"/>
              <a:t>, by distilling an RGB‐trained teacher into a lightweight SAR student, we transfer rich visual wetness features into a compact radar‐only model,.</a:t>
            </a:r>
          </a:p>
          <a:p>
            <a:pPr>
              <a:buNone/>
            </a:pPr>
            <a:r>
              <a:rPr lang="en-US" b="1"/>
              <a:t>Finally</a:t>
            </a:r>
            <a:r>
              <a:rPr lang="en-US"/>
              <a:t>, while fusing SAR and RGB in Hydra++ improve accuracy up to 97.5 %, it improve with more the latency and memory usage—making Proteus and Hydra++ as a tradeoff between system complexity and performance.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94C0B-3529-C6C9-DB00-266DCE880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36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FAAF-9CC0-4679-A4F6-094E630399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5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effective disease management, a standout metric here is </a:t>
            </a:r>
            <a:r>
              <a:rPr lang="en-US" b="1" dirty="0"/>
              <a:t>Leaf Wetness Duration</a:t>
            </a:r>
            <a:r>
              <a:rPr lang="en-US" dirty="0"/>
              <a:t>, which tells us exactly how long water remains on the leaf surface.</a:t>
            </a:r>
          </a:p>
          <a:p>
            <a:r>
              <a:rPr lang="en-US" dirty="0"/>
              <a:t>By measuring LWD accurately, we can predict high‐risk periods and target interventions precisely, protecting crops like strawberries, cucumbers, and cherries before an outbreak takes 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4093A-5AFF-7C45-BD76-B1D932157C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7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Existing leaf wetness detectors are focus on </a:t>
            </a:r>
            <a:r>
              <a:rPr lang="en-US" dirty="0" err="1"/>
              <a:t>mmWave</a:t>
            </a:r>
            <a:r>
              <a:rPr lang="en-US" dirty="0"/>
              <a:t>  Synthetic Aperture Radar</a:t>
            </a:r>
          </a:p>
          <a:p>
            <a:r>
              <a:rPr lang="en-US" dirty="0"/>
              <a:t>It exploit the short radar wavelength and synthetic‐aperture processing to produce </a:t>
            </a:r>
            <a:r>
              <a:rPr lang="en-US" b="1" dirty="0"/>
              <a:t>high‐resolution</a:t>
            </a:r>
            <a:r>
              <a:rPr lang="en-US" dirty="0"/>
              <a:t> images capable of resolving individual drop. </a:t>
            </a:r>
          </a:p>
          <a:p>
            <a:r>
              <a:rPr lang="en-US" dirty="0"/>
              <a:t>Also it is sensitive to the wetness that can have directly respond to water on the leaf and remain environment-robust, unaffected by shadows, lighting, or partial occlusion.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66FFC-D391-4566-A18B-3FE8AB087CA9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58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Early work in </a:t>
            </a:r>
            <a:r>
              <a:rPr lang="en-US" dirty="0" err="1"/>
              <a:t>MobiSys</a:t>
            </a:r>
            <a:r>
              <a:rPr lang="en-US" dirty="0"/>
              <a:t> ’23 introduced </a:t>
            </a:r>
            <a:r>
              <a:rPr lang="en-US" b="1" dirty="0"/>
              <a:t>mm-Leaf</a:t>
            </a:r>
            <a:r>
              <a:rPr lang="en-US" dirty="0"/>
              <a:t>, the first system to apply SAR imaging to leaf-wetness detection, but it struggled with low accuracy ​.</a:t>
            </a:r>
          </a:p>
          <a:p>
            <a:r>
              <a:rPr lang="en-US" dirty="0"/>
              <a:t>In </a:t>
            </a:r>
            <a:r>
              <a:rPr lang="en-US" dirty="0" err="1"/>
              <a:t>MobiCom</a:t>
            </a:r>
            <a:r>
              <a:rPr lang="en-US" dirty="0"/>
              <a:t> ’24, the state-of-the-art </a:t>
            </a:r>
            <a:r>
              <a:rPr lang="en-US" b="1" dirty="0"/>
              <a:t>Hydra</a:t>
            </a:r>
            <a:r>
              <a:rPr lang="en-US" dirty="0"/>
              <a:t> model fused </a:t>
            </a:r>
            <a:r>
              <a:rPr lang="en-US" dirty="0" err="1"/>
              <a:t>mmWave</a:t>
            </a:r>
            <a:r>
              <a:rPr lang="en-US" dirty="0"/>
              <a:t> radar SAR with RGB camera data, achieving much higher accuracy.</a:t>
            </a:r>
          </a:p>
          <a:p>
            <a:r>
              <a:rPr lang="en-US" dirty="0"/>
              <a:t> However, this multimodal approach faces real-world deployment challenges in farm settings—sensor alignment, lighting and increased hardware complexity. Also, it is emphasize multimodal fusion rather than </a:t>
            </a:r>
            <a:r>
              <a:rPr lang="en-US" dirty="0" err="1"/>
              <a:t>mmWave</a:t>
            </a:r>
            <a:r>
              <a:rPr lang="en-US" dirty="0"/>
              <a:t> features.</a:t>
            </a:r>
          </a:p>
          <a:p>
            <a:r>
              <a:rPr lang="en-US" dirty="0"/>
              <a:t>However, there’s still a critical </a:t>
            </a:r>
            <a:r>
              <a:rPr lang="en-US" dirty="0" err="1"/>
              <a:t>gap:</a:t>
            </a:r>
            <a:r>
              <a:rPr lang="en-US" b="1" dirty="0" err="1"/>
              <a:t>No</a:t>
            </a:r>
            <a:r>
              <a:rPr lang="en-US" b="1" dirty="0"/>
              <a:t> existing study has conducted an in-depth analysis of the SAR‐specific features</a:t>
            </a:r>
            <a:endParaRPr lang="en-US"/>
          </a:p>
          <a:p>
            <a:endParaRPr lang="en-US"/>
          </a:p>
          <a:p>
            <a:r>
              <a:rPr lang="en-US" dirty="0"/>
              <a:t>Hydra multi modality </a:t>
            </a:r>
            <a:r>
              <a:rPr lang="en-US" dirty="0" err="1"/>
              <a:t>devleopment</a:t>
            </a:r>
            <a:r>
              <a:rPr lang="en-US" dirty="0"/>
              <a:t> cost.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66FFC-D391-4566-A18B-3FE8AB087CA9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58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key challenge in understanding mmWave feature is pixel noise.</a:t>
            </a:r>
          </a:p>
          <a:p>
            <a:pPr>
              <a:buNone/>
            </a:pPr>
            <a:r>
              <a:rPr lang="en-US" b="1"/>
              <a:t>Speckle noise</a:t>
            </a:r>
            <a:r>
              <a:rPr lang="en-US"/>
              <a:t> is an inherent artifact of coherent radar that looks like salt-and-pepper speckles, which blur important surface textures ​. </a:t>
            </a:r>
          </a:p>
          <a:p>
            <a:pPr>
              <a:buNone/>
            </a:pPr>
            <a:r>
              <a:rPr lang="en-US"/>
              <a:t>This will results in a </a:t>
            </a:r>
            <a:r>
              <a:rPr lang="en-US" b="1"/>
              <a:t>low signal-to-noise ratio</a:t>
            </a:r>
            <a:r>
              <a:rPr lang="en-US"/>
              <a:t>, where the true wetness signal is almost indistinguishable from the noisy background ​.</a:t>
            </a:r>
          </a:p>
          <a:p>
            <a:r>
              <a:rPr lang="en-US"/>
              <a:t>On the screen you can see a plastic letter “A” on the left. which is a low-reflection target as leaf. </a:t>
            </a:r>
          </a:p>
          <a:p>
            <a:r>
              <a:rPr lang="en-US"/>
              <a:t>On the right is the SAR imaging that are blocked by the noise.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4093A-5AFF-7C45-BD76-B1D932157C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96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Another challenge is for </a:t>
            </a:r>
            <a:r>
              <a:rPr lang="en-US" sz="1200" b="1">
                <a:ea typeface="+mn-lt"/>
                <a:cs typeface="+mn-lt"/>
              </a:rPr>
              <a:t>Limitation of Pixel Intensity Features.</a:t>
            </a:r>
            <a:br>
              <a:rPr lang="en-US"/>
            </a:br>
            <a:r>
              <a:rPr lang="en-US"/>
              <a:t>SAR intensity is inherently </a:t>
            </a:r>
            <a:r>
              <a:rPr lang="en-US" b="1"/>
              <a:t>relative</a:t>
            </a:r>
            <a:r>
              <a:rPr lang="en-US"/>
              <a:t>: the same drop can look brighter or darker depending on leaf roughness, density, and even its angle to the radar. </a:t>
            </a:r>
          </a:p>
          <a:p>
            <a:r>
              <a:rPr lang="en-US"/>
              <a:t>The surface properties and </a:t>
            </a:r>
            <a:r>
              <a:rPr lang="en-US" b="1"/>
              <a:t>geometric</a:t>
            </a:r>
            <a:r>
              <a:rPr lang="en-US"/>
              <a:t> factors cause intensity to fluctuate independently of actual wetness. </a:t>
            </a:r>
          </a:p>
          <a:p>
            <a:r>
              <a:rPr lang="en-US"/>
              <a:t>As a result shown in the right, a low-dimensional intensity-only feature space fails to generalize across different plants and deployment scenarios, leading to inconsistent and inaccurate wetness detection.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4093A-5AFF-7C45-BD76-B1D932157C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2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whole plants with complex 3D geometry, the SAR result can be blurred.</a:t>
            </a:r>
          </a:p>
          <a:p>
            <a:pPr>
              <a:buNone/>
            </a:pPr>
            <a:r>
              <a:rPr lang="en-US"/>
              <a:t>In the RGB captures on the left, you can clearly see water circled in red. However, the corresponding SAR image at a 210 mm range is heavily blurred, making those wetness features nearly invisible.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4093A-5AFF-7C45-BD76-B1D932157C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17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solve the challenge, we present Proteus.</a:t>
            </a:r>
          </a:p>
          <a:p>
            <a:pPr>
              <a:buNone/>
            </a:pPr>
            <a:r>
              <a:rPr lang="en-US" b="1"/>
              <a:t>First</a:t>
            </a:r>
            <a:r>
              <a:rPr lang="en-US"/>
              <a:t>, We apply with SAR Image Enhancement.</a:t>
            </a:r>
          </a:p>
          <a:p>
            <a:pPr>
              <a:buNone/>
            </a:pPr>
            <a:r>
              <a:rPr lang="en-US"/>
              <a:t>We use a computer-vision based </a:t>
            </a:r>
            <a:r>
              <a:rPr lang="en-US" b="1"/>
              <a:t>noise-reduction</a:t>
            </a:r>
            <a:r>
              <a:rPr lang="en-US"/>
              <a:t> step to tackle speckle while keeping the feature of leaf surfaces.</a:t>
            </a:r>
          </a:p>
          <a:p>
            <a:pPr>
              <a:buNone/>
            </a:pPr>
            <a:r>
              <a:rPr lang="en-US" b="1"/>
              <a:t>Also, </a:t>
            </a:r>
            <a:r>
              <a:rPr lang="en-US"/>
              <a:t>we perform </a:t>
            </a:r>
            <a:r>
              <a:rPr lang="en-US" b="1"/>
              <a:t>phase augmentation</a:t>
            </a:r>
            <a:r>
              <a:rPr lang="en-US"/>
              <a:t> by extracting the phase-angle map from the coherent SAR returns. </a:t>
            </a:r>
          </a:p>
          <a:p>
            <a:pPr>
              <a:buNone/>
            </a:pPr>
            <a:r>
              <a:rPr lang="en-US"/>
              <a:t>These phase shifts are sensitive to wetness, giving us an orthogonal feature channel beyond simple intensity.</a:t>
            </a:r>
          </a:p>
          <a:p>
            <a:pPr>
              <a:buNone/>
            </a:pPr>
            <a:r>
              <a:rPr lang="en-US" b="1"/>
              <a:t>Next</a:t>
            </a:r>
            <a:r>
              <a:rPr lang="en-US"/>
              <a:t>, we feed both the denoised intensity image and the phase map into our </a:t>
            </a:r>
            <a:r>
              <a:rPr lang="en-US" b="1"/>
              <a:t>cross-modal teacher–student network</a:t>
            </a:r>
            <a:r>
              <a:rPr lang="en-US"/>
              <a:t>. </a:t>
            </a:r>
          </a:p>
          <a:p>
            <a:pPr>
              <a:buNone/>
            </a:pPr>
            <a:r>
              <a:rPr lang="en-US"/>
              <a:t>A pre-trained RGB model “teaches” the SAR model which patterns correspond to true wetness, transferring rich visual wetness cues into the radar domain.</a:t>
            </a:r>
          </a:p>
          <a:p>
            <a:pPr>
              <a:buNone/>
            </a:pPr>
            <a:r>
              <a:rPr lang="en-US" b="1"/>
              <a:t>Finally, </a:t>
            </a:r>
            <a:r>
              <a:rPr lang="en-US" b="0"/>
              <a:t>we apply with depth fusion to extract 3D level information and classifier to extract the final result.</a:t>
            </a:r>
          </a:p>
          <a:p>
            <a:r>
              <a:rPr lang="en-US"/>
              <a:t>This three-stage pipeline produces high-clarity, feature-rich </a:t>
            </a:r>
            <a:r>
              <a:rPr lang="en-US" err="1"/>
              <a:t>mmWave</a:t>
            </a:r>
            <a:r>
              <a:rPr lang="en-US"/>
              <a:t> images that a lightweight classifier can use for accurate, robust leaf-wetness detection.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4093A-5AFF-7C45-BD76-B1D932157C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17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SAR image enhancement, we tackle the inherent speckle noise with a three-stage denoising pipeline: </a:t>
            </a:r>
          </a:p>
          <a:p>
            <a:r>
              <a:rPr lang="en-US"/>
              <a:t>firstly, a Gaussian blur smooths out high-frequency speckle; </a:t>
            </a:r>
          </a:p>
          <a:p>
            <a:r>
              <a:rPr lang="en-US"/>
              <a:t>second, a median filter removes salt-and-pepper artifacts; </a:t>
            </a:r>
          </a:p>
          <a:p>
            <a:r>
              <a:rPr lang="en-US"/>
              <a:t>and third, Non-Local Means denoising averages similar patches across the image to suppress residual noise yet retain fine texture details.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4093A-5AFF-7C45-BD76-B1D932157C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6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966" y="954061"/>
            <a:ext cx="7190828" cy="8786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966" y="2106338"/>
            <a:ext cx="7190828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3515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25966-6EF8-4DDE-96AD-0DC09C927720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6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2CD-6C15-4B3F-9363-73BA64B23DDC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96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1EDB3-D754-4C4D-A8BC-45D1018A9EF4}" type="datetime1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6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D754-15AE-4256-AA84-DD2126C5AA62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53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D58B8-C7D7-40D5-B9D0-0AF0878CCC2C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7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9E085-AB30-4404-A53B-7399A9CF869D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4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8119-4DAB-4DC3-971D-EC199A0FF4AF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7177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7986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01BE-C821-4B5C-8B7E-ACA6B36D89E5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02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1535-D3BA-445E-A955-3BE09CCE8D28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97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DC46-B185-4731-8307-D6F875094FC6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F96E-97B1-423F-B051-D8980D67D664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53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CFE4-90EF-4C56-B43F-A47364809A46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14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ACE6-CC65-4A9C-A21E-96B1A4575744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50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5C6D-E901-C54E-9186-D0138DDB86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43313" y="4893670"/>
            <a:ext cx="1858962" cy="1569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4" r:id="rId4"/>
    <p:sldLayoutId id="2147483715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4400" b="1" kern="1200">
          <a:solidFill>
            <a:srgbClr val="008183"/>
          </a:solidFill>
          <a:latin typeface="Arial"/>
          <a:ea typeface="ＭＳ Ｐゴシック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4400" b="1">
          <a:solidFill>
            <a:srgbClr val="6BBD1B"/>
          </a:solidFill>
          <a:latin typeface="Arial" charset="0"/>
          <a:ea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400" b="1">
          <a:solidFill>
            <a:srgbClr val="6BBD1B"/>
          </a:solidFill>
          <a:latin typeface="Arial" charset="0"/>
          <a:ea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400" b="1">
          <a:solidFill>
            <a:srgbClr val="6BBD1B"/>
          </a:solidFill>
          <a:latin typeface="Arial" charset="0"/>
          <a:ea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400" b="1">
          <a:solidFill>
            <a:srgbClr val="6BBD1B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6BBD1B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6BBD1B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6BBD1B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rgbClr val="6BBD1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31BA8-0177-4326-8A94-7E271919255F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2DAC6D-D891-0C60-AF9A-C10CE2A1C79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643313" y="4893670"/>
            <a:ext cx="1858962" cy="1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8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4" y="1329991"/>
            <a:ext cx="9139196" cy="1579390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b="1">
                <a:latin typeface="Arial"/>
                <a:ea typeface="+mj-lt"/>
                <a:cs typeface="Arial"/>
              </a:rPr>
              <a:t>Proteus: Enhanced mmWave Leaf Wetness Detection with </a:t>
            </a:r>
            <a:br>
              <a:rPr lang="en-US" sz="3600" b="1">
                <a:latin typeface="Arial"/>
                <a:ea typeface="+mj-lt"/>
                <a:cs typeface="Arial"/>
              </a:rPr>
            </a:br>
            <a:r>
              <a:rPr lang="en-US" sz="3600" b="1">
                <a:latin typeface="Arial"/>
                <a:ea typeface="+mj-lt"/>
                <a:cs typeface="Arial"/>
              </a:rPr>
              <a:t>Cross-Modality Knowledge Transfer</a:t>
            </a:r>
            <a:endParaRPr lang="en-US" sz="3600" b="1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7136" y="2954659"/>
            <a:ext cx="6707311" cy="1171575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000" b="1" u="sng">
                <a:latin typeface="Arial"/>
                <a:ea typeface="+mn-lt"/>
                <a:cs typeface="+mn-lt"/>
              </a:rPr>
              <a:t>Yimeng Liu</a:t>
            </a:r>
            <a:r>
              <a:rPr lang="en-US" sz="2000">
                <a:latin typeface="Arial"/>
                <a:ea typeface="+mn-lt"/>
                <a:cs typeface="+mn-lt"/>
              </a:rPr>
              <a:t>, </a:t>
            </a:r>
            <a:r>
              <a:rPr lang="en-US" sz="2000" err="1">
                <a:latin typeface="Arial"/>
                <a:ea typeface="+mn-lt"/>
                <a:cs typeface="+mn-lt"/>
              </a:rPr>
              <a:t>Maolin</a:t>
            </a:r>
            <a:r>
              <a:rPr lang="en-US" sz="2000">
                <a:latin typeface="Arial"/>
                <a:ea typeface="+mn-lt"/>
                <a:cs typeface="+mn-lt"/>
              </a:rPr>
              <a:t> Gan, </a:t>
            </a:r>
            <a:r>
              <a:rPr lang="en-US" sz="2000" err="1">
                <a:latin typeface="Arial"/>
                <a:ea typeface="+mn-lt"/>
                <a:cs typeface="+mn-lt"/>
              </a:rPr>
              <a:t>Huaili</a:t>
            </a:r>
            <a:r>
              <a:rPr lang="en-US" sz="2000">
                <a:latin typeface="Arial"/>
                <a:ea typeface="+mn-lt"/>
                <a:cs typeface="+mn-lt"/>
              </a:rPr>
              <a:t> Zeng, </a:t>
            </a:r>
            <a:r>
              <a:rPr lang="en-US" sz="2000" err="1">
                <a:latin typeface="Arial"/>
                <a:ea typeface="+mn-lt"/>
                <a:cs typeface="+mn-lt"/>
              </a:rPr>
              <a:t>Yidong</a:t>
            </a:r>
            <a:r>
              <a:rPr lang="en-US" sz="2000">
                <a:latin typeface="Arial"/>
                <a:ea typeface="+mn-lt"/>
                <a:cs typeface="+mn-lt"/>
              </a:rPr>
              <a:t> Ren, Gen Li, </a:t>
            </a:r>
            <a:r>
              <a:rPr lang="en-US" sz="2000" err="1">
                <a:latin typeface="Arial"/>
                <a:ea typeface="+mn-lt"/>
                <a:cs typeface="+mn-lt"/>
              </a:rPr>
              <a:t>Jingkai</a:t>
            </a:r>
            <a:r>
              <a:rPr lang="en-US" sz="2000">
                <a:latin typeface="Arial"/>
                <a:ea typeface="+mn-lt"/>
                <a:cs typeface="+mn-lt"/>
              </a:rPr>
              <a:t> Lin, </a:t>
            </a:r>
            <a:r>
              <a:rPr lang="en-US" sz="2000" err="1">
                <a:latin typeface="Arial"/>
                <a:ea typeface="+mn-lt"/>
                <a:cs typeface="+mn-lt"/>
              </a:rPr>
              <a:t>Younsuk</a:t>
            </a:r>
            <a:r>
              <a:rPr lang="en-US" sz="2000">
                <a:latin typeface="Arial"/>
                <a:ea typeface="+mn-lt"/>
                <a:cs typeface="+mn-lt"/>
              </a:rPr>
              <a:t> Dong, Xiaobo Tan, </a:t>
            </a:r>
            <a:r>
              <a:rPr lang="en-US" sz="2000" err="1">
                <a:latin typeface="Arial"/>
                <a:ea typeface="+mn-lt"/>
                <a:cs typeface="+mn-lt"/>
              </a:rPr>
              <a:t>Zhichao</a:t>
            </a:r>
            <a:r>
              <a:rPr lang="en-US" sz="2000">
                <a:latin typeface="Arial"/>
                <a:ea typeface="+mn-lt"/>
                <a:cs typeface="+mn-lt"/>
              </a:rPr>
              <a:t> Cao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4" name="Picture 3" descr="Michigan State University - Logopedia, the logo and branding site">
            <a:extLst>
              <a:ext uri="{FF2B5EF4-FFF2-40B4-BE49-F238E27FC236}">
                <a16:creationId xmlns:a16="http://schemas.microsoft.com/office/drawing/2014/main" id="{F036F3BA-822F-7883-AE4F-93A8EB58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812" y="3791972"/>
            <a:ext cx="1171575" cy="11715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5ACAD-C4FE-8E98-6D8B-FB47D7356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E1789-D376-7412-F69B-FC9F0665ECC0}"/>
              </a:ext>
            </a:extLst>
          </p:cNvPr>
          <p:cNvSpPr txBox="1"/>
          <p:nvPr/>
        </p:nvSpPr>
        <p:spPr>
          <a:xfrm>
            <a:off x="83609" y="4084108"/>
            <a:ext cx="441007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  <a:ea typeface="ＭＳ Ｐゴシック"/>
              </a:rPr>
              <a:t>ACM </a:t>
            </a:r>
            <a:r>
              <a:rPr lang="en-US" sz="3200" b="1" dirty="0" err="1">
                <a:latin typeface="Montserrat"/>
                <a:ea typeface="ＭＳ Ｐゴシック"/>
              </a:rPr>
              <a:t>SenSys</a:t>
            </a:r>
            <a:r>
              <a:rPr lang="en-US" sz="3200" b="1" dirty="0">
                <a:latin typeface="Montserrat"/>
                <a:ea typeface="ＭＳ Ｐゴシック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C4EEF11-7AE3-A1CD-F8B3-FDE8CE91A0AE}"/>
              </a:ext>
            </a:extLst>
          </p:cNvPr>
          <p:cNvSpPr txBox="1">
            <a:spLocks/>
          </p:cNvSpPr>
          <p:nvPr/>
        </p:nvSpPr>
        <p:spPr>
          <a:xfrm>
            <a:off x="161841" y="388144"/>
            <a:ext cx="898215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>
                <a:latin typeface="Arial"/>
                <a:cs typeface="Arial"/>
              </a:rPr>
              <a:t>SAR Image</a:t>
            </a:r>
            <a:r>
              <a:rPr lang="zh-CN" altLang="en-US" sz="3300" b="1">
                <a:latin typeface="Arial"/>
                <a:cs typeface="Arial"/>
              </a:rPr>
              <a:t> </a:t>
            </a:r>
            <a:r>
              <a:rPr lang="en-US" sz="3300" b="1">
                <a:latin typeface="Arial"/>
                <a:cs typeface="Arial"/>
              </a:rPr>
              <a:t>Enhancement: Noise Reduction</a:t>
            </a:r>
          </a:p>
        </p:txBody>
      </p:sp>
      <p:pic>
        <p:nvPicPr>
          <p:cNvPr id="2" name="Picture 1" descr="A black and white image of a person with a flashlight&#10;&#10;Description automatically generated">
            <a:extLst>
              <a:ext uri="{FF2B5EF4-FFF2-40B4-BE49-F238E27FC236}">
                <a16:creationId xmlns:a16="http://schemas.microsoft.com/office/drawing/2014/main" id="{79D4CBF6-C2DA-C20B-BC16-7D79636B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49" t="6834" r="53853" b="7053"/>
          <a:stretch/>
        </p:blipFill>
        <p:spPr>
          <a:xfrm>
            <a:off x="77866" y="2033994"/>
            <a:ext cx="1854955" cy="18429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14E04E-5C0C-6E6B-1242-91C0F05BB874}"/>
              </a:ext>
            </a:extLst>
          </p:cNvPr>
          <p:cNvSpPr/>
          <p:nvPr/>
        </p:nvSpPr>
        <p:spPr>
          <a:xfrm>
            <a:off x="2415557" y="1956733"/>
            <a:ext cx="1111552" cy="19201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ea typeface="+mn-lt"/>
                <a:cs typeface="+mn-lt"/>
              </a:rPr>
              <a:t>Gaussian blur</a:t>
            </a: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0DAEFF-6D7D-4277-74F9-2C0A01413148}"/>
              </a:ext>
            </a:extLst>
          </p:cNvPr>
          <p:cNvSpPr/>
          <p:nvPr/>
        </p:nvSpPr>
        <p:spPr>
          <a:xfrm>
            <a:off x="3950753" y="1995363"/>
            <a:ext cx="1111552" cy="19201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>
                <a:ea typeface="+mn-lt"/>
                <a:cs typeface="+mn-lt"/>
              </a:rPr>
              <a:t>Median Blur</a:t>
            </a:r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2B9552-F326-E612-7A5F-8D1C0B327148}"/>
              </a:ext>
            </a:extLst>
          </p:cNvPr>
          <p:cNvSpPr/>
          <p:nvPr/>
        </p:nvSpPr>
        <p:spPr>
          <a:xfrm>
            <a:off x="5493505" y="2024666"/>
            <a:ext cx="1111553" cy="19201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>
                <a:ea typeface="+mn-lt"/>
                <a:cs typeface="+mn-lt"/>
              </a:rPr>
              <a:t>Non-Local Means</a:t>
            </a:r>
            <a:endParaRPr lang="en-US" sz="1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421DD-5B84-D793-CC01-6399D3EF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A black and white image of a person with a flashlight&#10;&#10;Description automatically generated">
            <a:extLst>
              <a:ext uri="{FF2B5EF4-FFF2-40B4-BE49-F238E27FC236}">
                <a16:creationId xmlns:a16="http://schemas.microsoft.com/office/drawing/2014/main" id="{61BC06B3-0606-B56A-06AB-25B0A0FAB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99" t="6694" r="4704" b="7193"/>
          <a:stretch/>
        </p:blipFill>
        <p:spPr>
          <a:xfrm>
            <a:off x="6959761" y="2024666"/>
            <a:ext cx="2057401" cy="20440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0D871A-87C6-907E-9142-30BEFDDFD20C}"/>
              </a:ext>
            </a:extLst>
          </p:cNvPr>
          <p:cNvSpPr txBox="1"/>
          <p:nvPr/>
        </p:nvSpPr>
        <p:spPr>
          <a:xfrm>
            <a:off x="-189344" y="3944847"/>
            <a:ext cx="2399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ea typeface="+mn-lt"/>
                <a:cs typeface="+mn-lt"/>
              </a:rPr>
              <a:t>Original</a:t>
            </a:r>
            <a:endParaRPr lang="en-US" sz="1350"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B55394-63E8-84B7-CB7D-A97AE7C9ABE0}"/>
              </a:ext>
            </a:extLst>
          </p:cNvPr>
          <p:cNvSpPr txBox="1"/>
          <p:nvPr/>
        </p:nvSpPr>
        <p:spPr>
          <a:xfrm>
            <a:off x="6849880" y="4091256"/>
            <a:ext cx="2445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ea typeface="+mn-lt"/>
                <a:cs typeface="+mn-lt"/>
              </a:rPr>
              <a:t>Denoised</a:t>
            </a:r>
            <a:endParaRPr lang="en-US" sz="1350">
              <a:ea typeface="+mj-ea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9FF1DA1-D21A-D4D8-DC03-4C44F35AAE0E}"/>
              </a:ext>
            </a:extLst>
          </p:cNvPr>
          <p:cNvSpPr/>
          <p:nvPr/>
        </p:nvSpPr>
        <p:spPr>
          <a:xfrm>
            <a:off x="1963742" y="2783738"/>
            <a:ext cx="427131" cy="491121"/>
          </a:xfrm>
          <a:prstGeom prst="rightArrow">
            <a:avLst>
              <a:gd name="adj1" fmla="val 31313"/>
              <a:gd name="adj2" fmla="val 6274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FB8B6AE-DEA8-B2A4-3EBE-2E34016075C5}"/>
              </a:ext>
            </a:extLst>
          </p:cNvPr>
          <p:cNvSpPr/>
          <p:nvPr/>
        </p:nvSpPr>
        <p:spPr>
          <a:xfrm>
            <a:off x="3523622" y="2801131"/>
            <a:ext cx="427131" cy="491121"/>
          </a:xfrm>
          <a:prstGeom prst="rightArrow">
            <a:avLst>
              <a:gd name="adj1" fmla="val 31313"/>
              <a:gd name="adj2" fmla="val 6274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911A078-1BEF-34F8-901E-8BFB93581469}"/>
              </a:ext>
            </a:extLst>
          </p:cNvPr>
          <p:cNvSpPr/>
          <p:nvPr/>
        </p:nvSpPr>
        <p:spPr>
          <a:xfrm>
            <a:off x="5058818" y="2796290"/>
            <a:ext cx="427131" cy="491121"/>
          </a:xfrm>
          <a:prstGeom prst="rightArrow">
            <a:avLst>
              <a:gd name="adj1" fmla="val 31313"/>
              <a:gd name="adj2" fmla="val 6274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AC8FAA0E-9E8D-79FD-E7FA-389893C48F58}"/>
              </a:ext>
            </a:extLst>
          </p:cNvPr>
          <p:cNvSpPr/>
          <p:nvPr/>
        </p:nvSpPr>
        <p:spPr>
          <a:xfrm>
            <a:off x="6612614" y="2796289"/>
            <a:ext cx="427131" cy="491121"/>
          </a:xfrm>
          <a:prstGeom prst="rightArrow">
            <a:avLst>
              <a:gd name="adj1" fmla="val 31313"/>
              <a:gd name="adj2" fmla="val 6274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AA755-EBD4-9F4C-4BFD-211640471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07B56-7FDC-C3C9-EA3B-8A3DBD6FF50C}"/>
              </a:ext>
            </a:extLst>
          </p:cNvPr>
          <p:cNvSpPr txBox="1">
            <a:spLocks/>
          </p:cNvSpPr>
          <p:nvPr/>
        </p:nvSpPr>
        <p:spPr>
          <a:xfrm>
            <a:off x="742950" y="3881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>
                <a:latin typeface="Arial"/>
                <a:cs typeface="Arial"/>
              </a:rPr>
              <a:t>SAR Image</a:t>
            </a:r>
            <a:r>
              <a:rPr lang="zh-CN" altLang="en-US" sz="3300" b="1">
                <a:latin typeface="Arial"/>
                <a:cs typeface="Arial"/>
              </a:rPr>
              <a:t> </a:t>
            </a:r>
            <a:r>
              <a:rPr lang="en-US" sz="3300" b="1">
                <a:latin typeface="Arial"/>
                <a:cs typeface="Arial"/>
              </a:rPr>
              <a:t>Enhancement</a:t>
            </a:r>
          </a:p>
          <a:p>
            <a:endParaRPr lang="en-US" sz="1200" b="1" i="1">
              <a:latin typeface="Aptos"/>
            </a:endParaRPr>
          </a:p>
        </p:txBody>
      </p:sp>
      <p:pic>
        <p:nvPicPr>
          <p:cNvPr id="2" name="Picture 1" descr="A black and white image of a person with a flashlight&#10;&#10;Description automatically generated">
            <a:extLst>
              <a:ext uri="{FF2B5EF4-FFF2-40B4-BE49-F238E27FC236}">
                <a16:creationId xmlns:a16="http://schemas.microsoft.com/office/drawing/2014/main" id="{C007FC0D-ED24-A2F4-3D9D-43C94E9BA4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088" r="-164" b="-347"/>
          <a:stretch/>
        </p:blipFill>
        <p:spPr>
          <a:xfrm>
            <a:off x="5016110" y="1477653"/>
            <a:ext cx="2820626" cy="2777959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70573B3-2492-B77C-6555-FBFBAB19CE04}"/>
              </a:ext>
            </a:extLst>
          </p:cNvPr>
          <p:cNvSpPr txBox="1"/>
          <p:nvPr/>
        </p:nvSpPr>
        <p:spPr>
          <a:xfrm>
            <a:off x="295" y="4350950"/>
            <a:ext cx="9144353" cy="43858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ea typeface="+mn-lt"/>
                <a:cs typeface="+mn-lt"/>
              </a:rPr>
              <a:t>Phase Angle Extraction</a:t>
            </a:r>
            <a:endParaRPr lang="en-US" sz="1350">
              <a:ea typeface="+mj-ea"/>
            </a:endParaRPr>
          </a:p>
        </p:txBody>
      </p:sp>
      <p:sp>
        <p:nvSpPr>
          <p:cNvPr id="4" name="Flowchart: Summing Junction 3">
            <a:extLst>
              <a:ext uri="{FF2B5EF4-FFF2-40B4-BE49-F238E27FC236}">
                <a16:creationId xmlns:a16="http://schemas.microsoft.com/office/drawing/2014/main" id="{BE2523EC-5011-5E87-C2DA-0359B66A91DE}"/>
              </a:ext>
            </a:extLst>
          </p:cNvPr>
          <p:cNvSpPr/>
          <p:nvPr/>
        </p:nvSpPr>
        <p:spPr>
          <a:xfrm>
            <a:off x="4337050" y="2697299"/>
            <a:ext cx="349250" cy="338666"/>
          </a:xfrm>
          <a:prstGeom prst="flowChartSummingJunction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B65615-793D-0E5C-C821-2F209E2E87B1}"/>
              </a:ext>
            </a:extLst>
          </p:cNvPr>
          <p:cNvSpPr/>
          <p:nvPr/>
        </p:nvSpPr>
        <p:spPr>
          <a:xfrm>
            <a:off x="1366454" y="1658930"/>
            <a:ext cx="2412186" cy="2415406"/>
          </a:xfrm>
          <a:prstGeom prst="rect">
            <a:avLst/>
          </a:prstGeom>
          <a:solidFill>
            <a:schemeClr val="bg2">
              <a:lumMod val="50000"/>
              <a:alpha val="52157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CE2598-5801-1B1C-D6B4-793FD787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0.00092 L 0.20243 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6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-0.20938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84FF4-2609-7B7E-6C72-54157888D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Teacher-Student Network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36E29D-5D71-C4DF-6F54-A4329D378392}"/>
              </a:ext>
            </a:extLst>
          </p:cNvPr>
          <p:cNvGrpSpPr/>
          <p:nvPr/>
        </p:nvGrpSpPr>
        <p:grpSpPr>
          <a:xfrm>
            <a:off x="628956" y="1349028"/>
            <a:ext cx="8272144" cy="3281083"/>
            <a:chOff x="2048842" y="1241611"/>
            <a:chExt cx="11029525" cy="43747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8D7DE6-D87A-4952-FF89-64BCDA58356D}"/>
                </a:ext>
              </a:extLst>
            </p:cNvPr>
            <p:cNvGrpSpPr/>
            <p:nvPr/>
          </p:nvGrpSpPr>
          <p:grpSpPr>
            <a:xfrm>
              <a:off x="2048842" y="1241611"/>
              <a:ext cx="11029525" cy="4374777"/>
              <a:chOff x="2048842" y="1241611"/>
              <a:chExt cx="10020056" cy="419850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F8C72B5-0258-99F6-BB04-314165FC0844}"/>
                  </a:ext>
                </a:extLst>
              </p:cNvPr>
              <p:cNvGrpSpPr/>
              <p:nvPr/>
            </p:nvGrpSpPr>
            <p:grpSpPr>
              <a:xfrm>
                <a:off x="2048842" y="1241611"/>
                <a:ext cx="10020056" cy="4198507"/>
                <a:chOff x="2048842" y="1241611"/>
                <a:chExt cx="10020056" cy="4362748"/>
              </a:xfrm>
            </p:grpSpPr>
            <p:sp>
              <p:nvSpPr>
                <p:cNvPr id="9" name="Rounded Rectangle 12">
                  <a:extLst>
                    <a:ext uri="{FF2B5EF4-FFF2-40B4-BE49-F238E27FC236}">
                      <a16:creationId xmlns:a16="http://schemas.microsoft.com/office/drawing/2014/main" id="{A00A4B0D-8B1B-CD3A-C28A-C68674D528FE}"/>
                    </a:ext>
                  </a:extLst>
                </p:cNvPr>
                <p:cNvSpPr/>
                <p:nvPr/>
              </p:nvSpPr>
              <p:spPr>
                <a:xfrm rot="16200000">
                  <a:off x="4130152" y="1064651"/>
                  <a:ext cx="4181375" cy="4711200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TextBox 5">
                  <a:extLst>
                    <a:ext uri="{FF2B5EF4-FFF2-40B4-BE49-F238E27FC236}">
                      <a16:creationId xmlns:a16="http://schemas.microsoft.com/office/drawing/2014/main" id="{879AA743-CC01-0183-0028-203C88EFA59D}"/>
                    </a:ext>
                  </a:extLst>
                </p:cNvPr>
                <p:cNvSpPr txBox="1"/>
                <p:nvPr/>
              </p:nvSpPr>
              <p:spPr>
                <a:xfrm>
                  <a:off x="3781503" y="1415235"/>
                  <a:ext cx="3488326" cy="736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500" b="1" i="1"/>
                    <a:t>Teacher-Student </a:t>
                  </a:r>
                </a:p>
                <a:p>
                  <a:pPr algn="ctr"/>
                  <a:r>
                    <a:rPr lang="en-US" sz="1500" b="1" i="1"/>
                    <a:t>Feature Extraction</a:t>
                  </a: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8AA9A236-C4B0-9B8C-7E1D-222B53C86D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57962" y="2992343"/>
                  <a:ext cx="720000" cy="142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ounded Rectangle 7">
                  <a:extLst>
                    <a:ext uri="{FF2B5EF4-FFF2-40B4-BE49-F238E27FC236}">
                      <a16:creationId xmlns:a16="http://schemas.microsoft.com/office/drawing/2014/main" id="{B75BBDA1-DB71-A7AC-33C3-DF931E1A2DE8}"/>
                    </a:ext>
                  </a:extLst>
                </p:cNvPr>
                <p:cNvSpPr/>
                <p:nvPr/>
              </p:nvSpPr>
              <p:spPr>
                <a:xfrm>
                  <a:off x="4170329" y="4345650"/>
                  <a:ext cx="2441020" cy="737826"/>
                </a:xfrm>
                <a:prstGeom prst="roundRect">
                  <a:avLst/>
                </a:prstGeom>
                <a:solidFill>
                  <a:srgbClr val="FFFD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ResNet-18</a:t>
                  </a:r>
                </a:p>
              </p:txBody>
            </p:sp>
            <p:sp>
              <p:nvSpPr>
                <p:cNvPr id="13" name="Rounded Rectangle 8">
                  <a:extLst>
                    <a:ext uri="{FF2B5EF4-FFF2-40B4-BE49-F238E27FC236}">
                      <a16:creationId xmlns:a16="http://schemas.microsoft.com/office/drawing/2014/main" id="{07BB78CB-90F8-10AF-CE9C-F9E7EC37B42C}"/>
                    </a:ext>
                  </a:extLst>
                </p:cNvPr>
                <p:cNvSpPr/>
                <p:nvPr/>
              </p:nvSpPr>
              <p:spPr>
                <a:xfrm>
                  <a:off x="7328832" y="1505961"/>
                  <a:ext cx="964926" cy="400110"/>
                </a:xfrm>
                <a:prstGeom prst="roundRect">
                  <a:avLst/>
                </a:prstGeom>
                <a:solidFill>
                  <a:srgbClr val="FFFD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Classifier</a:t>
                  </a:r>
                </a:p>
              </p:txBody>
            </p:sp>
            <p:sp>
              <p:nvSpPr>
                <p:cNvPr id="14" name="Rounded Rectangle 25">
                  <a:extLst>
                    <a:ext uri="{FF2B5EF4-FFF2-40B4-BE49-F238E27FC236}">
                      <a16:creationId xmlns:a16="http://schemas.microsoft.com/office/drawing/2014/main" id="{A24A0C99-C8CC-199B-4419-0D6AE04BAB2B}"/>
                    </a:ext>
                  </a:extLst>
                </p:cNvPr>
                <p:cNvSpPr/>
                <p:nvPr/>
              </p:nvSpPr>
              <p:spPr>
                <a:xfrm rot="16200000">
                  <a:off x="3959908" y="2733043"/>
                  <a:ext cx="982604" cy="525828"/>
                </a:xfrm>
                <a:prstGeom prst="roundRect">
                  <a:avLst/>
                </a:prstGeom>
                <a:solidFill>
                  <a:srgbClr val="FFFD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Conv2D</a:t>
                  </a:r>
                </a:p>
              </p:txBody>
            </p: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33FD20D4-3F5F-9B45-9793-8831E5857C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24244" y="2981756"/>
                  <a:ext cx="216000" cy="142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ounded Rectangle 29">
                  <a:extLst>
                    <a:ext uri="{FF2B5EF4-FFF2-40B4-BE49-F238E27FC236}">
                      <a16:creationId xmlns:a16="http://schemas.microsoft.com/office/drawing/2014/main" id="{6B388228-F746-DCD1-9D9E-AA33CB045128}"/>
                    </a:ext>
                  </a:extLst>
                </p:cNvPr>
                <p:cNvSpPr/>
                <p:nvPr/>
              </p:nvSpPr>
              <p:spPr>
                <a:xfrm rot="16200000">
                  <a:off x="4822374" y="2632643"/>
                  <a:ext cx="982606" cy="726625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Residual Block</a:t>
                  </a:r>
                </a:p>
              </p:txBody>
            </p: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A226F42B-FB7C-44C6-9B7C-64C5F804D2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76570" y="2986600"/>
                  <a:ext cx="216000" cy="142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ounded Rectangle 31">
                  <a:extLst>
                    <a:ext uri="{FF2B5EF4-FFF2-40B4-BE49-F238E27FC236}">
                      <a16:creationId xmlns:a16="http://schemas.microsoft.com/office/drawing/2014/main" id="{24F4D0EF-AD65-A29D-34D5-E5E2E1229C05}"/>
                    </a:ext>
                  </a:extLst>
                </p:cNvPr>
                <p:cNvSpPr/>
                <p:nvPr/>
              </p:nvSpPr>
              <p:spPr>
                <a:xfrm rot="16200000">
                  <a:off x="5774700" y="2637487"/>
                  <a:ext cx="982606" cy="726625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Residual Block</a:t>
                  </a:r>
                </a:p>
              </p:txBody>
            </p:sp>
            <p:sp>
              <p:nvSpPr>
                <p:cNvPr id="19" name="Rounded Rectangle 32">
                  <a:extLst>
                    <a:ext uri="{FF2B5EF4-FFF2-40B4-BE49-F238E27FC236}">
                      <a16:creationId xmlns:a16="http://schemas.microsoft.com/office/drawing/2014/main" id="{2A75D94C-AC79-412B-734D-D75A05D8A8FE}"/>
                    </a:ext>
                  </a:extLst>
                </p:cNvPr>
                <p:cNvSpPr/>
                <p:nvPr/>
              </p:nvSpPr>
              <p:spPr>
                <a:xfrm rot="16200000">
                  <a:off x="6715496" y="2724473"/>
                  <a:ext cx="783240" cy="525830"/>
                </a:xfrm>
                <a:prstGeom prst="roundRect">
                  <a:avLst/>
                </a:prstGeom>
                <a:solidFill>
                  <a:srgbClr val="EAE7F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GAP</a:t>
                  </a: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E66C9942-9CEC-55CD-1E7B-A49E35A87C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18638" y="2980288"/>
                  <a:ext cx="216000" cy="142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ounded Rectangle 35">
                  <a:extLst>
                    <a:ext uri="{FF2B5EF4-FFF2-40B4-BE49-F238E27FC236}">
                      <a16:creationId xmlns:a16="http://schemas.microsoft.com/office/drawing/2014/main" id="{89016E98-6BD8-A0D0-DA22-46CFB3FCA23F}"/>
                    </a:ext>
                  </a:extLst>
                </p:cNvPr>
                <p:cNvSpPr/>
                <p:nvPr/>
              </p:nvSpPr>
              <p:spPr>
                <a:xfrm rot="16200000">
                  <a:off x="6728446" y="4428941"/>
                  <a:ext cx="783240" cy="525830"/>
                </a:xfrm>
                <a:prstGeom prst="roundRect">
                  <a:avLst/>
                </a:prstGeom>
                <a:solidFill>
                  <a:srgbClr val="EAE7F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GAP</a:t>
                  </a:r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A2019351-D422-7A43-022D-49A5A7AF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10233" y="4677655"/>
                  <a:ext cx="216000" cy="142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E55C941-879C-9F59-8208-217989B27744}"/>
                    </a:ext>
                  </a:extLst>
                </p:cNvPr>
                <p:cNvSpPr/>
                <p:nvPr/>
              </p:nvSpPr>
              <p:spPr>
                <a:xfrm>
                  <a:off x="7718599" y="2867686"/>
                  <a:ext cx="219976" cy="224286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ln w="38100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2C463A7-B648-B4E8-3AFA-5550B424524C}"/>
                    </a:ext>
                  </a:extLst>
                </p:cNvPr>
                <p:cNvCxnSpPr>
                  <a:cxnSpLocks/>
                  <a:stCxn id="43" idx="1"/>
                  <a:endCxn id="43" idx="3"/>
                </p:cNvCxnSpPr>
                <p:nvPr/>
              </p:nvCxnSpPr>
              <p:spPr>
                <a:xfrm>
                  <a:off x="7718599" y="2979829"/>
                  <a:ext cx="21997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A5790B7-F1CD-A51C-5E9F-87A853E35396}"/>
                    </a:ext>
                  </a:extLst>
                </p:cNvPr>
                <p:cNvCxnSpPr>
                  <a:cxnSpLocks/>
                  <a:stCxn id="43" idx="0"/>
                  <a:endCxn id="43" idx="2"/>
                </p:cNvCxnSpPr>
                <p:nvPr/>
              </p:nvCxnSpPr>
              <p:spPr>
                <a:xfrm>
                  <a:off x="7828587" y="2867686"/>
                  <a:ext cx="0" cy="2242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E03ED302-9465-6189-DEE0-6E0CAE76A9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83309" y="2993436"/>
                  <a:ext cx="324000" cy="142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472C2F1-3955-B4BB-4CE0-5778FAD11220}"/>
                    </a:ext>
                  </a:extLst>
                </p:cNvPr>
                <p:cNvSpPr/>
                <p:nvPr/>
              </p:nvSpPr>
              <p:spPr>
                <a:xfrm>
                  <a:off x="7712089" y="4537289"/>
                  <a:ext cx="219976" cy="224286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ln w="38100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05B859F6-117F-58C7-053C-66A5BB51EA5E}"/>
                    </a:ext>
                  </a:extLst>
                </p:cNvPr>
                <p:cNvCxnSpPr>
                  <a:cxnSpLocks/>
                  <a:stCxn id="47" idx="1"/>
                  <a:endCxn id="47" idx="3"/>
                </p:cNvCxnSpPr>
                <p:nvPr/>
              </p:nvCxnSpPr>
              <p:spPr>
                <a:xfrm>
                  <a:off x="9157838" y="4284925"/>
                  <a:ext cx="61136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860D6A1-BDE5-56B5-08EF-C85A305B4DD6}"/>
                    </a:ext>
                  </a:extLst>
                </p:cNvPr>
                <p:cNvCxnSpPr>
                  <a:cxnSpLocks/>
                  <a:stCxn id="47" idx="0"/>
                  <a:endCxn id="47" idx="2"/>
                </p:cNvCxnSpPr>
                <p:nvPr/>
              </p:nvCxnSpPr>
              <p:spPr>
                <a:xfrm>
                  <a:off x="9463519" y="4100766"/>
                  <a:ext cx="0" cy="3683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94F8F2B-14DE-1375-B47F-511A2C477A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76799" y="4663039"/>
                  <a:ext cx="324000" cy="142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ounded Rectangle 12">
                  <a:extLst>
                    <a:ext uri="{FF2B5EF4-FFF2-40B4-BE49-F238E27FC236}">
                      <a16:creationId xmlns:a16="http://schemas.microsoft.com/office/drawing/2014/main" id="{7242385E-6323-C194-1BF4-EFA627D46124}"/>
                    </a:ext>
                  </a:extLst>
                </p:cNvPr>
                <p:cNvSpPr/>
                <p:nvPr/>
              </p:nvSpPr>
              <p:spPr>
                <a:xfrm rot="16200000">
                  <a:off x="8756513" y="2178761"/>
                  <a:ext cx="3077734" cy="294669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DFCF17CE-B27C-D03D-CBF8-3625CC3A0E7A}"/>
                    </a:ext>
                  </a:extLst>
                </p:cNvPr>
                <p:cNvCxnSpPr>
                  <a:cxnSpLocks/>
                  <a:endCxn id="27" idx="0"/>
                </p:cNvCxnSpPr>
                <p:nvPr/>
              </p:nvCxnSpPr>
              <p:spPr>
                <a:xfrm>
                  <a:off x="7822077" y="3127897"/>
                  <a:ext cx="1" cy="140939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53">
                  <a:extLst>
                    <a:ext uri="{FF2B5EF4-FFF2-40B4-BE49-F238E27FC236}">
                      <a16:creationId xmlns:a16="http://schemas.microsoft.com/office/drawing/2014/main" id="{466A4A4E-4903-6932-1A99-165F230A2FD0}"/>
                    </a:ext>
                  </a:extLst>
                </p:cNvPr>
                <p:cNvSpPr txBox="1"/>
                <p:nvPr/>
              </p:nvSpPr>
              <p:spPr>
                <a:xfrm>
                  <a:off x="6272694" y="3646092"/>
                  <a:ext cx="1525050" cy="3683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/>
                    <a:t>Distillation </a:t>
                  </a:r>
                  <a:r>
                    <a:rPr lang="en-US" sz="1200" i="1"/>
                    <a:t> Loss</a:t>
                  </a: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4F357662-6051-9EE7-4665-11F0F16D7D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81151" y="2978142"/>
                  <a:ext cx="1332000" cy="142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B075E657-C5F9-AA3B-0A6E-C393695C7FF8}"/>
                    </a:ext>
                  </a:extLst>
                </p:cNvPr>
                <p:cNvCxnSpPr>
                  <a:cxnSpLocks/>
                  <a:stCxn id="9" idx="2"/>
                </p:cNvCxnSpPr>
                <p:nvPr/>
              </p:nvCxnSpPr>
              <p:spPr>
                <a:xfrm>
                  <a:off x="7811295" y="1906071"/>
                  <a:ext cx="17292" cy="96161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0323E08E-FCA8-257A-3951-A2AFF94388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34870" y="4771916"/>
                  <a:ext cx="720000" cy="1420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ounded Rectangle 12">
                  <a:extLst>
                    <a:ext uri="{FF2B5EF4-FFF2-40B4-BE49-F238E27FC236}">
                      <a16:creationId xmlns:a16="http://schemas.microsoft.com/office/drawing/2014/main" id="{5AFBB92D-C425-D46C-672B-8B9D4DE88DA8}"/>
                    </a:ext>
                  </a:extLst>
                </p:cNvPr>
                <p:cNvSpPr/>
                <p:nvPr/>
              </p:nvSpPr>
              <p:spPr>
                <a:xfrm rot="16200000">
                  <a:off x="5410774" y="750792"/>
                  <a:ext cx="1499707" cy="4300852"/>
                </a:xfrm>
                <a:prstGeom prst="roundRect">
                  <a:avLst/>
                </a:prstGeom>
                <a:noFill/>
                <a:ln w="28575">
                  <a:prstDash val="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Rounded Rectangle 12">
                  <a:extLst>
                    <a:ext uri="{FF2B5EF4-FFF2-40B4-BE49-F238E27FC236}">
                      <a16:creationId xmlns:a16="http://schemas.microsoft.com/office/drawing/2014/main" id="{70EA4469-436C-115F-386B-1844E6EF0A88}"/>
                    </a:ext>
                  </a:extLst>
                </p:cNvPr>
                <p:cNvSpPr/>
                <p:nvPr/>
              </p:nvSpPr>
              <p:spPr>
                <a:xfrm rot="16200000">
                  <a:off x="5511562" y="2461783"/>
                  <a:ext cx="1263538" cy="4300852"/>
                </a:xfrm>
                <a:prstGeom prst="roundRect">
                  <a:avLst/>
                </a:prstGeom>
                <a:noFill/>
                <a:ln w="28575">
                  <a:prstDash val="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TextBox 63">
                  <a:extLst>
                    <a:ext uri="{FF2B5EF4-FFF2-40B4-BE49-F238E27FC236}">
                      <a16:creationId xmlns:a16="http://schemas.microsoft.com/office/drawing/2014/main" id="{C57E7C1E-0C26-D440-E53A-75F29E2185F3}"/>
                    </a:ext>
                  </a:extLst>
                </p:cNvPr>
                <p:cNvSpPr txBox="1"/>
                <p:nvPr/>
              </p:nvSpPr>
              <p:spPr>
                <a:xfrm>
                  <a:off x="4041090" y="2185341"/>
                  <a:ext cx="1882371" cy="3683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200" i="1"/>
                    <a:t>Student</a:t>
                  </a:r>
                  <a:r>
                    <a:rPr lang="en-US" sz="1200" i="1"/>
                    <a:t> Network</a:t>
                  </a:r>
                </a:p>
              </p:txBody>
            </p:sp>
            <p:sp>
              <p:nvSpPr>
                <p:cNvPr id="40" name="TextBox 71">
                  <a:extLst>
                    <a:ext uri="{FF2B5EF4-FFF2-40B4-BE49-F238E27FC236}">
                      <a16:creationId xmlns:a16="http://schemas.microsoft.com/office/drawing/2014/main" id="{43E3EFAE-EF4F-071E-67CE-B953359D09E0}"/>
                    </a:ext>
                  </a:extLst>
                </p:cNvPr>
                <p:cNvSpPr txBox="1"/>
                <p:nvPr/>
              </p:nvSpPr>
              <p:spPr>
                <a:xfrm>
                  <a:off x="3983047" y="4002969"/>
                  <a:ext cx="1882371" cy="3683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 i="1"/>
                    <a:t>Teacher Network</a:t>
                  </a:r>
                </a:p>
              </p:txBody>
            </p:sp>
            <p:sp>
              <p:nvSpPr>
                <p:cNvPr id="41" name="TextBox 74">
                  <a:extLst>
                    <a:ext uri="{FF2B5EF4-FFF2-40B4-BE49-F238E27FC236}">
                      <a16:creationId xmlns:a16="http://schemas.microsoft.com/office/drawing/2014/main" id="{5FFB551E-23F6-2D4E-2CD1-759553E497C1}"/>
                    </a:ext>
                  </a:extLst>
                </p:cNvPr>
                <p:cNvSpPr txBox="1"/>
                <p:nvPr/>
              </p:nvSpPr>
              <p:spPr>
                <a:xfrm>
                  <a:off x="6693384" y="2202040"/>
                  <a:ext cx="1187887" cy="3683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 i="1"/>
                    <a:t>Logits Loss</a:t>
                  </a:r>
                </a:p>
              </p:txBody>
            </p:sp>
            <p:sp>
              <p:nvSpPr>
                <p:cNvPr id="42" name="TextBox 76">
                  <a:extLst>
                    <a:ext uri="{FF2B5EF4-FFF2-40B4-BE49-F238E27FC236}">
                      <a16:creationId xmlns:a16="http://schemas.microsoft.com/office/drawing/2014/main" id="{E4DD1E2D-BEC2-28A1-9225-2BC29404A2CC}"/>
                    </a:ext>
                  </a:extLst>
                </p:cNvPr>
                <p:cNvSpPr txBox="1"/>
                <p:nvPr/>
              </p:nvSpPr>
              <p:spPr>
                <a:xfrm>
                  <a:off x="8822031" y="2227025"/>
                  <a:ext cx="2946697" cy="429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500" b="1" i="1"/>
                    <a:t>Depth Fusion</a:t>
                  </a:r>
                </a:p>
              </p:txBody>
            </p:sp>
            <p:sp>
              <p:nvSpPr>
                <p:cNvPr id="43" name="Rounded Rectangle 12">
                  <a:extLst>
                    <a:ext uri="{FF2B5EF4-FFF2-40B4-BE49-F238E27FC236}">
                      <a16:creationId xmlns:a16="http://schemas.microsoft.com/office/drawing/2014/main" id="{029125F6-8335-AF01-44CC-CBB3CBF3D83A}"/>
                    </a:ext>
                  </a:extLst>
                </p:cNvPr>
                <p:cNvSpPr/>
                <p:nvPr/>
              </p:nvSpPr>
              <p:spPr>
                <a:xfrm rot="16200000">
                  <a:off x="8547068" y="3288968"/>
                  <a:ext cx="1857055" cy="611360"/>
                </a:xfrm>
                <a:prstGeom prst="roundRect">
                  <a:avLst/>
                </a:prstGeom>
                <a:noFill/>
                <a:ln w="28575">
                  <a:prstDash val="soli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77BD7BD0-209F-81EF-F906-93613C397839}"/>
                    </a:ext>
                  </a:extLst>
                </p:cNvPr>
                <p:cNvSpPr/>
                <p:nvPr/>
              </p:nvSpPr>
              <p:spPr>
                <a:xfrm>
                  <a:off x="9280911" y="2791792"/>
                  <a:ext cx="360000" cy="3600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8D6E11C-C232-69E1-AA9F-1C81F5CE496B}"/>
                    </a:ext>
                  </a:extLst>
                </p:cNvPr>
                <p:cNvSpPr/>
                <p:nvPr/>
              </p:nvSpPr>
              <p:spPr>
                <a:xfrm>
                  <a:off x="9279881" y="3282480"/>
                  <a:ext cx="360000" cy="360000"/>
                </a:xfrm>
                <a:prstGeom prst="ellipse">
                  <a:avLst/>
                </a:prstGeom>
                <a:ln w="28575"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0867094C-C2F0-2ED2-EBE7-ED1ADCA7513F}"/>
                    </a:ext>
                  </a:extLst>
                </p:cNvPr>
                <p:cNvSpPr/>
                <p:nvPr/>
              </p:nvSpPr>
              <p:spPr>
                <a:xfrm>
                  <a:off x="9279881" y="3787771"/>
                  <a:ext cx="360000" cy="360000"/>
                </a:xfrm>
                <a:prstGeom prst="ellipse">
                  <a:avLst/>
                </a:prstGeom>
                <a:ln w="28575"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47" name="TextBox 81">
                  <a:extLst>
                    <a:ext uri="{FF2B5EF4-FFF2-40B4-BE49-F238E27FC236}">
                      <a16:creationId xmlns:a16="http://schemas.microsoft.com/office/drawing/2014/main" id="{74A2BA6C-A9C0-FA64-DC99-B8E8CA497CDE}"/>
                    </a:ext>
                  </a:extLst>
                </p:cNvPr>
                <p:cNvSpPr txBox="1"/>
                <p:nvPr/>
              </p:nvSpPr>
              <p:spPr>
                <a:xfrm>
                  <a:off x="9157838" y="4100766"/>
                  <a:ext cx="611362" cy="3683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 i="1"/>
                    <a:t>…</a:t>
                  </a:r>
                </a:p>
              </p:txBody>
            </p:sp>
            <p:sp>
              <p:nvSpPr>
                <p:cNvPr id="48" name="TextBox 82">
                  <a:extLst>
                    <a:ext uri="{FF2B5EF4-FFF2-40B4-BE49-F238E27FC236}">
                      <a16:creationId xmlns:a16="http://schemas.microsoft.com/office/drawing/2014/main" id="{1044A974-8094-6C5E-C77C-FBA487703510}"/>
                    </a:ext>
                  </a:extLst>
                </p:cNvPr>
                <p:cNvSpPr txBox="1"/>
                <p:nvPr/>
              </p:nvSpPr>
              <p:spPr>
                <a:xfrm>
                  <a:off x="8935594" y="4498701"/>
                  <a:ext cx="1080001" cy="6138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 i="1"/>
                    <a:t>Depth Feature</a:t>
                  </a:r>
                </a:p>
              </p:txBody>
            </p: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166E1EFF-1F1F-BB1C-FF54-7F505DAC5A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01000" y="3594648"/>
                  <a:ext cx="324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ounded Rectangle 84">
                  <a:extLst>
                    <a:ext uri="{FF2B5EF4-FFF2-40B4-BE49-F238E27FC236}">
                      <a16:creationId xmlns:a16="http://schemas.microsoft.com/office/drawing/2014/main" id="{D329182E-DFFA-B241-1D6A-F7A2476FADB3}"/>
                    </a:ext>
                  </a:extLst>
                </p:cNvPr>
                <p:cNvSpPr/>
                <p:nvPr/>
              </p:nvSpPr>
              <p:spPr>
                <a:xfrm rot="16200000">
                  <a:off x="9811240" y="3345935"/>
                  <a:ext cx="1162366" cy="525828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LSTM Block</a:t>
                  </a:r>
                </a:p>
              </p:txBody>
            </p:sp>
            <p:sp>
              <p:nvSpPr>
                <p:cNvPr id="51" name="Rounded Rectangle 85">
                  <a:extLst>
                    <a:ext uri="{FF2B5EF4-FFF2-40B4-BE49-F238E27FC236}">
                      <a16:creationId xmlns:a16="http://schemas.microsoft.com/office/drawing/2014/main" id="{6814B738-CAFA-B14B-2143-23A4FF7510F9}"/>
                    </a:ext>
                  </a:extLst>
                </p:cNvPr>
                <p:cNvSpPr/>
                <p:nvPr/>
              </p:nvSpPr>
              <p:spPr>
                <a:xfrm rot="16200000">
                  <a:off x="10576162" y="3316461"/>
                  <a:ext cx="1473837" cy="584775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Classifier</a:t>
                  </a:r>
                </a:p>
              </p:txBody>
            </p:sp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203FD7FE-8000-1CCB-1B49-ED309D5383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/>
                <a:stretch/>
              </p:blipFill>
              <p:spPr>
                <a:xfrm>
                  <a:off x="2632802" y="4350208"/>
                  <a:ext cx="822733" cy="822733"/>
                </a:xfrm>
                <a:prstGeom prst="rect">
                  <a:avLst/>
                </a:prstGeom>
              </p:spPr>
            </p:pic>
            <p:pic>
              <p:nvPicPr>
                <p:cNvPr id="53" name="Picture 52" descr="A black and white image of a person with a flashlight&#10;&#10;Description automatically generated">
                  <a:extLst>
                    <a:ext uri="{FF2B5EF4-FFF2-40B4-BE49-F238E27FC236}">
                      <a16:creationId xmlns:a16="http://schemas.microsoft.com/office/drawing/2014/main" id="{ECD0737F-8FA6-B85E-69B6-0CC6A10F62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410" t="6639" r="4674" b="6667"/>
                <a:stretch/>
              </p:blipFill>
              <p:spPr bwMode="auto">
                <a:xfrm>
                  <a:off x="2633316" y="2573875"/>
                  <a:ext cx="822219" cy="8227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4" name="TextBox 89">
                  <a:extLst>
                    <a:ext uri="{FF2B5EF4-FFF2-40B4-BE49-F238E27FC236}">
                      <a16:creationId xmlns:a16="http://schemas.microsoft.com/office/drawing/2014/main" id="{6C18A7AD-EBDB-9A97-5B3F-3A49FBC27CDE}"/>
                    </a:ext>
                  </a:extLst>
                </p:cNvPr>
                <p:cNvSpPr txBox="1"/>
                <p:nvPr/>
              </p:nvSpPr>
              <p:spPr>
                <a:xfrm>
                  <a:off x="2048842" y="3381696"/>
                  <a:ext cx="1882371" cy="6138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 i="1"/>
                    <a:t>Phase Angle </a:t>
                  </a:r>
                </a:p>
                <a:p>
                  <a:pPr algn="ctr"/>
                  <a:r>
                    <a:rPr lang="en-US" sz="1200" i="1"/>
                    <a:t>Enhanced SAR Image</a:t>
                  </a:r>
                </a:p>
              </p:txBody>
            </p:sp>
            <p:sp>
              <p:nvSpPr>
                <p:cNvPr id="55" name="TextBox 90">
                  <a:extLst>
                    <a:ext uri="{FF2B5EF4-FFF2-40B4-BE49-F238E27FC236}">
                      <a16:creationId xmlns:a16="http://schemas.microsoft.com/office/drawing/2014/main" id="{BF693F43-68EF-2E8F-824B-9BDE011F5965}"/>
                    </a:ext>
                  </a:extLst>
                </p:cNvPr>
                <p:cNvSpPr txBox="1"/>
                <p:nvPr/>
              </p:nvSpPr>
              <p:spPr>
                <a:xfrm>
                  <a:off x="2135621" y="5177851"/>
                  <a:ext cx="1882371" cy="3683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200" i="1"/>
                    <a:t>RGB Image</a:t>
                  </a:r>
                </a:p>
              </p:txBody>
            </p:sp>
            <p:sp>
              <p:nvSpPr>
                <p:cNvPr id="56" name="Rounded Rectangle 12">
                  <a:extLst>
                    <a:ext uri="{FF2B5EF4-FFF2-40B4-BE49-F238E27FC236}">
                      <a16:creationId xmlns:a16="http://schemas.microsoft.com/office/drawing/2014/main" id="{2120913F-B152-2787-73DC-8DD950631191}"/>
                    </a:ext>
                  </a:extLst>
                </p:cNvPr>
                <p:cNvSpPr/>
                <p:nvPr/>
              </p:nvSpPr>
              <p:spPr>
                <a:xfrm rot="16200000">
                  <a:off x="4919067" y="-1545472"/>
                  <a:ext cx="4362748" cy="9936914"/>
                </a:xfrm>
                <a:prstGeom prst="roundRect">
                  <a:avLst/>
                </a:prstGeom>
                <a:noFill/>
                <a:ln w="28575">
                  <a:noFill/>
                  <a:prstDash val="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E24667A6-2077-68E8-D170-5ED3C3F4ED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96693" y="3507119"/>
                <a:ext cx="324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61A0C3-67D7-5306-8145-E8C255574751}"/>
                </a:ext>
              </a:extLst>
            </p:cNvPr>
            <p:cNvSpPr/>
            <p:nvPr/>
          </p:nvSpPr>
          <p:spPr>
            <a:xfrm>
              <a:off x="2596840" y="2502792"/>
              <a:ext cx="885425" cy="806475"/>
            </a:xfrm>
            <a:prstGeom prst="rect">
              <a:avLst/>
            </a:prstGeom>
            <a:solidFill>
              <a:schemeClr val="bg2">
                <a:lumMod val="50000"/>
                <a:alpha val="52157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98E4F8-C932-BCB5-C266-0210FA35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27D7946-8F1F-A230-85E7-CA9D0B348DB0}"/>
              </a:ext>
            </a:extLst>
          </p:cNvPr>
          <p:cNvSpPr/>
          <p:nvPr/>
        </p:nvSpPr>
        <p:spPr>
          <a:xfrm>
            <a:off x="2182964" y="1929759"/>
            <a:ext cx="3869050" cy="1280200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17C1B3B-15CE-C3B8-26EC-20B01A074E30}"/>
              </a:ext>
            </a:extLst>
          </p:cNvPr>
          <p:cNvSpPr/>
          <p:nvPr/>
        </p:nvSpPr>
        <p:spPr>
          <a:xfrm>
            <a:off x="2488222" y="1540532"/>
            <a:ext cx="3310557" cy="406433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7AF8224-CC66-5F38-472B-EB2AD7B3CCAD}"/>
              </a:ext>
            </a:extLst>
          </p:cNvPr>
          <p:cNvSpPr/>
          <p:nvPr/>
        </p:nvSpPr>
        <p:spPr>
          <a:xfrm>
            <a:off x="2182964" y="3390223"/>
            <a:ext cx="3615815" cy="1000045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B229C07-3359-4D30-05BA-691E91830586}"/>
              </a:ext>
            </a:extLst>
          </p:cNvPr>
          <p:cNvSpPr/>
          <p:nvPr/>
        </p:nvSpPr>
        <p:spPr>
          <a:xfrm>
            <a:off x="6040213" y="1268016"/>
            <a:ext cx="2833062" cy="3457960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5B19B62-0883-C6CB-3259-31EC6505C8A0}"/>
              </a:ext>
            </a:extLst>
          </p:cNvPr>
          <p:cNvSpPr/>
          <p:nvPr/>
        </p:nvSpPr>
        <p:spPr>
          <a:xfrm>
            <a:off x="4062020" y="3188124"/>
            <a:ext cx="1887391" cy="156746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4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40AF7-FF4D-FB70-CE55-9DB95B9C2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4">
            <a:extLst>
              <a:ext uri="{FF2B5EF4-FFF2-40B4-BE49-F238E27FC236}">
                <a16:creationId xmlns:a16="http://schemas.microsoft.com/office/drawing/2014/main" id="{F4878CAC-7B25-5A37-68FB-76EB8782D4E7}"/>
              </a:ext>
            </a:extLst>
          </p:cNvPr>
          <p:cNvSpPr txBox="1"/>
          <p:nvPr/>
        </p:nvSpPr>
        <p:spPr>
          <a:xfrm>
            <a:off x="948690" y="3850720"/>
            <a:ext cx="362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mmWave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Radar: TI IWR 1642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9163AC5-99E1-85D8-89C7-B776999B609C}"/>
              </a:ext>
            </a:extLst>
          </p:cNvPr>
          <p:cNvSpPr>
            <a:spLocks noGrp="1"/>
          </p:cNvSpPr>
          <p:nvPr/>
        </p:nvSpPr>
        <p:spPr>
          <a:xfrm>
            <a:off x="628650" y="21141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 sz="3300">
                <a:solidFill>
                  <a:schemeClr val="tx1"/>
                </a:solidFill>
                <a:latin typeface="Arial"/>
                <a:cs typeface="Arial"/>
              </a:rPr>
              <a:t>Implementation</a:t>
            </a:r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3DE091BC-CCD2-37CD-44A8-20FBE6448D80}"/>
              </a:ext>
            </a:extLst>
          </p:cNvPr>
          <p:cNvSpPr txBox="1"/>
          <p:nvPr/>
        </p:nvSpPr>
        <p:spPr>
          <a:xfrm>
            <a:off x="2179958" y="3105603"/>
            <a:ext cx="457122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en-US" sz="1350"/>
          </a:p>
        </p:txBody>
      </p:sp>
      <p:grpSp>
        <p:nvGrpSpPr>
          <p:cNvPr id="8208" name="Group 8207">
            <a:extLst>
              <a:ext uri="{FF2B5EF4-FFF2-40B4-BE49-F238E27FC236}">
                <a16:creationId xmlns:a16="http://schemas.microsoft.com/office/drawing/2014/main" id="{A80E13F3-CBC1-841B-E6E7-32D92D05C8C7}"/>
              </a:ext>
            </a:extLst>
          </p:cNvPr>
          <p:cNvGrpSpPr/>
          <p:nvPr/>
        </p:nvGrpSpPr>
        <p:grpSpPr>
          <a:xfrm>
            <a:off x="1083300" y="1453698"/>
            <a:ext cx="3305323" cy="2478106"/>
            <a:chOff x="1867296" y="236784"/>
            <a:chExt cx="3549098" cy="2661823"/>
          </a:xfrm>
        </p:grpSpPr>
        <p:sp>
          <p:nvSpPr>
            <p:cNvPr id="8209" name="Rectangle 8208">
              <a:extLst>
                <a:ext uri="{FF2B5EF4-FFF2-40B4-BE49-F238E27FC236}">
                  <a16:creationId xmlns:a16="http://schemas.microsoft.com/office/drawing/2014/main" id="{463957A0-5CC1-696F-D434-73CBD1BAE821}"/>
                </a:ext>
              </a:extLst>
            </p:cNvPr>
            <p:cNvSpPr/>
            <p:nvPr/>
          </p:nvSpPr>
          <p:spPr>
            <a:xfrm>
              <a:off x="3786979" y="1153829"/>
              <a:ext cx="227144" cy="31387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8210" name="Rectangle 8209">
              <a:extLst>
                <a:ext uri="{FF2B5EF4-FFF2-40B4-BE49-F238E27FC236}">
                  <a16:creationId xmlns:a16="http://schemas.microsoft.com/office/drawing/2014/main" id="{D0261A20-4622-0FAC-4510-C44C30341940}"/>
                </a:ext>
              </a:extLst>
            </p:cNvPr>
            <p:cNvSpPr/>
            <p:nvPr/>
          </p:nvSpPr>
          <p:spPr>
            <a:xfrm>
              <a:off x="4187603" y="1142500"/>
              <a:ext cx="349452" cy="31387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pic>
          <p:nvPicPr>
            <p:cNvPr id="8211" name="Picture 8210" descr="A close-up of a circuit board&#10;&#10;Description automatically generated">
              <a:extLst>
                <a:ext uri="{FF2B5EF4-FFF2-40B4-BE49-F238E27FC236}">
                  <a16:creationId xmlns:a16="http://schemas.microsoft.com/office/drawing/2014/main" id="{8D0EEF13-164E-269B-4C17-9773BCC30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296" y="236784"/>
              <a:ext cx="3549098" cy="2661823"/>
            </a:xfrm>
            <a:prstGeom prst="rect">
              <a:avLst/>
            </a:prstGeom>
          </p:spPr>
        </p:pic>
        <p:sp>
          <p:nvSpPr>
            <p:cNvPr id="8212" name="Rectangle 8211">
              <a:extLst>
                <a:ext uri="{FF2B5EF4-FFF2-40B4-BE49-F238E27FC236}">
                  <a16:creationId xmlns:a16="http://schemas.microsoft.com/office/drawing/2014/main" id="{25EF2987-9CBC-E1C2-8191-270A5D96CF4D}"/>
                </a:ext>
              </a:extLst>
            </p:cNvPr>
            <p:cNvSpPr/>
            <p:nvPr/>
          </p:nvSpPr>
          <p:spPr>
            <a:xfrm>
              <a:off x="3624263" y="524471"/>
              <a:ext cx="202478" cy="23750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>
                <a:ln w="38100"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8213" name="Rectangle 8212">
              <a:extLst>
                <a:ext uri="{FF2B5EF4-FFF2-40B4-BE49-F238E27FC236}">
                  <a16:creationId xmlns:a16="http://schemas.microsoft.com/office/drawing/2014/main" id="{3E7CC4FE-A7DE-4A8F-49FA-804E84333E06}"/>
                </a:ext>
              </a:extLst>
            </p:cNvPr>
            <p:cNvSpPr/>
            <p:nvPr/>
          </p:nvSpPr>
          <p:spPr>
            <a:xfrm>
              <a:off x="3969544" y="533299"/>
              <a:ext cx="333375" cy="23750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>
                <a:ln w="38100"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8214" name="TextBox 29">
              <a:extLst>
                <a:ext uri="{FF2B5EF4-FFF2-40B4-BE49-F238E27FC236}">
                  <a16:creationId xmlns:a16="http://schemas.microsoft.com/office/drawing/2014/main" id="{0B572E43-ACCF-CE7F-D05E-8664B8C836D9}"/>
                </a:ext>
              </a:extLst>
            </p:cNvPr>
            <p:cNvSpPr txBox="1"/>
            <p:nvPr/>
          </p:nvSpPr>
          <p:spPr>
            <a:xfrm>
              <a:off x="3698141" y="2366236"/>
              <a:ext cx="1325777" cy="338555"/>
            </a:xfrm>
            <a:prstGeom prst="rect">
              <a:avLst/>
            </a:prstGeom>
            <a:solidFill>
              <a:srgbClr val="DFDDD9"/>
            </a:solidFill>
            <a:ln>
              <a:noFill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50">
                  <a:latin typeface="Arial" panose="020B0604020202020204" pitchFamily="34" charset="0"/>
                  <a:cs typeface="Arial" panose="020B0604020202020204" pitchFamily="34" charset="0"/>
                </a:rPr>
                <a:t>TI IWR1642</a:t>
              </a:r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15" name="TextBox 37">
              <a:extLst>
                <a:ext uri="{FF2B5EF4-FFF2-40B4-BE49-F238E27FC236}">
                  <a16:creationId xmlns:a16="http://schemas.microsoft.com/office/drawing/2014/main" id="{F666DC6F-9BE3-F7C4-A4E8-FB980EB91021}"/>
                </a:ext>
              </a:extLst>
            </p:cNvPr>
            <p:cNvSpPr txBox="1"/>
            <p:nvPr/>
          </p:nvSpPr>
          <p:spPr>
            <a:xfrm>
              <a:off x="2068228" y="2382979"/>
              <a:ext cx="1068602" cy="338555"/>
            </a:xfrm>
            <a:prstGeom prst="rect">
              <a:avLst/>
            </a:prstGeom>
            <a:solidFill>
              <a:srgbClr val="DFDDD9"/>
            </a:solidFill>
            <a:ln>
              <a:noFill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50">
                  <a:latin typeface="Arial" panose="020B0604020202020204" pitchFamily="34" charset="0"/>
                  <a:cs typeface="Arial" panose="020B0604020202020204" pitchFamily="34" charset="0"/>
                </a:rPr>
                <a:t>DCA 1000</a:t>
              </a:r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16" name="TextBox 42">
                  <a:extLst>
                    <a:ext uri="{FF2B5EF4-FFF2-40B4-BE49-F238E27FC236}">
                      <a16:creationId xmlns:a16="http://schemas.microsoft.com/office/drawing/2014/main" id="{AB1BF956-99CC-7F99-455C-CBF0772C192B}"/>
                    </a:ext>
                  </a:extLst>
                </p:cNvPr>
                <p:cNvSpPr txBox="1"/>
                <p:nvPr/>
              </p:nvSpPr>
              <p:spPr>
                <a:xfrm>
                  <a:off x="3406040" y="863556"/>
                  <a:ext cx="1100990" cy="338555"/>
                </a:xfrm>
                <a:prstGeom prst="rect">
                  <a:avLst/>
                </a:prstGeom>
                <a:solidFill>
                  <a:srgbClr val="DFDDD9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05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105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Rx</m:t>
                        </m:r>
                        <m:r>
                          <a:rPr lang="en-US" sz="105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105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105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Tx</m:t>
                        </m:r>
                      </m:oMath>
                    </m:oMathPara>
                  </a14:m>
                  <a:endParaRPr lang="en-US" sz="10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216" name="TextBox 42">
                  <a:extLst>
                    <a:ext uri="{FF2B5EF4-FFF2-40B4-BE49-F238E27FC236}">
                      <a16:creationId xmlns:a16="http://schemas.microsoft.com/office/drawing/2014/main" id="{AB1BF956-99CC-7F99-455C-CBF0772C19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6040" y="863556"/>
                  <a:ext cx="1100990" cy="338555"/>
                </a:xfrm>
                <a:prstGeom prst="rect">
                  <a:avLst/>
                </a:prstGeom>
                <a:blipFill>
                  <a:blip r:embed="rId4"/>
                  <a:stretch>
                    <a:fillRect b="-536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EFA568F-A50D-D000-69CA-4A3CD09BBDC5}"/>
              </a:ext>
            </a:extLst>
          </p:cNvPr>
          <p:cNvGrpSpPr/>
          <p:nvPr/>
        </p:nvGrpSpPr>
        <p:grpSpPr>
          <a:xfrm>
            <a:off x="5516485" y="277222"/>
            <a:ext cx="2816087" cy="1884824"/>
            <a:chOff x="6948214" y="413162"/>
            <a:chExt cx="2728569" cy="1972804"/>
          </a:xfrm>
        </p:grpSpPr>
        <p:pic>
          <p:nvPicPr>
            <p:cNvPr id="14" name="Picture 13" descr="A machine on a table&#10;&#10;Description automatically generated">
              <a:extLst>
                <a:ext uri="{FF2B5EF4-FFF2-40B4-BE49-F238E27FC236}">
                  <a16:creationId xmlns:a16="http://schemas.microsoft.com/office/drawing/2014/main" id="{F7601E9B-F073-3A6A-CF84-470BEFA84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3" t="21725" r="16225" b="10397"/>
            <a:stretch/>
          </p:blipFill>
          <p:spPr>
            <a:xfrm>
              <a:off x="6948214" y="413162"/>
              <a:ext cx="2728569" cy="1972804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2117BC8-C6CF-FA52-1F15-C6FD77DCA3FD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99" y="1759159"/>
              <a:ext cx="1351747" cy="14192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6641521-9EE4-DCFA-4F43-0C6538289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6264" y="1491447"/>
              <a:ext cx="17760" cy="409637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24545A1-0739-0C23-B27A-90DC3C49A5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59509" y="1373904"/>
              <a:ext cx="1247537" cy="117543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DAE30FE-60DD-C733-0E78-529D9FB68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0211" y="925566"/>
              <a:ext cx="17760" cy="409637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oli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F8464D0-0B94-A292-2EC2-5917CE9AB68F}"/>
                </a:ext>
              </a:extLst>
            </p:cNvPr>
            <p:cNvCxnSpPr>
              <a:cxnSpLocks/>
            </p:cNvCxnSpPr>
            <p:nvPr/>
          </p:nvCxnSpPr>
          <p:spPr>
            <a:xfrm>
              <a:off x="7835618" y="925566"/>
              <a:ext cx="1464960" cy="104553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oli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55B3333-1796-2914-CBF0-673372465C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4024" y="593087"/>
              <a:ext cx="17760" cy="409637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oli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D348E81-8D08-0663-478B-A98ABBB8A1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60755" y="499124"/>
              <a:ext cx="1594367" cy="63712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oli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TextBox 34">
              <a:extLst>
                <a:ext uri="{FF2B5EF4-FFF2-40B4-BE49-F238E27FC236}">
                  <a16:creationId xmlns:a16="http://schemas.microsoft.com/office/drawing/2014/main" id="{AF041F39-2707-6CDB-0CB4-95F267CF7D19}"/>
                </a:ext>
              </a:extLst>
            </p:cNvPr>
            <p:cNvSpPr txBox="1"/>
            <p:nvPr/>
          </p:nvSpPr>
          <p:spPr>
            <a:xfrm>
              <a:off x="7094065" y="2129090"/>
              <a:ext cx="802644" cy="182793"/>
            </a:xfrm>
            <a:prstGeom prst="rect">
              <a:avLst/>
            </a:prstGeom>
            <a:solidFill>
              <a:srgbClr val="DFDDD9"/>
            </a:solidFill>
            <a:ln>
              <a:noFill/>
            </a:ln>
          </p:spPr>
          <p:txBody>
            <a:bodyPr wrap="square" lIns="68580" tIns="34290" rIns="68580" bIns="34290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25" b="1">
                  <a:latin typeface="Arial"/>
                  <a:cs typeface="Arial"/>
                </a:rPr>
                <a:t>C</a:t>
              </a:r>
              <a:r>
                <a:rPr lang="en-US" altLang="zh-CN" sz="825" b="1">
                  <a:latin typeface="Arial"/>
                  <a:ea typeface="宋体"/>
                  <a:cs typeface="Arial"/>
                </a:rPr>
                <a:t>amera</a:t>
              </a:r>
              <a:endParaRPr lang="en-US" sz="825" b="1">
                <a:latin typeface="Arial"/>
                <a:ea typeface="宋体"/>
                <a:cs typeface="Arial"/>
              </a:endParaRPr>
            </a:p>
          </p:txBody>
        </p:sp>
        <p:sp>
          <p:nvSpPr>
            <p:cNvPr id="23" name="TextBox 35">
              <a:extLst>
                <a:ext uri="{FF2B5EF4-FFF2-40B4-BE49-F238E27FC236}">
                  <a16:creationId xmlns:a16="http://schemas.microsoft.com/office/drawing/2014/main" id="{C1BAD136-7E2F-3D25-3AF4-A6B270A8EFFC}"/>
                </a:ext>
              </a:extLst>
            </p:cNvPr>
            <p:cNvSpPr txBox="1"/>
            <p:nvPr/>
          </p:nvSpPr>
          <p:spPr>
            <a:xfrm>
              <a:off x="8312498" y="2129090"/>
              <a:ext cx="1262946" cy="182793"/>
            </a:xfrm>
            <a:prstGeom prst="rect">
              <a:avLst/>
            </a:prstGeom>
            <a:solidFill>
              <a:srgbClr val="DFDDD9"/>
            </a:solidFill>
            <a:ln>
              <a:noFill/>
            </a:ln>
          </p:spPr>
          <p:txBody>
            <a:bodyPr wrap="square" lIns="68580" tIns="34290" rIns="68580" bIns="34290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25" b="1">
                  <a:latin typeface="Arial"/>
                  <a:cs typeface="Arial"/>
                </a:rPr>
                <a:t>2-Axis Testbed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5D4CEB4-21BB-021E-1A04-9C91368844DA}"/>
              </a:ext>
            </a:extLst>
          </p:cNvPr>
          <p:cNvGrpSpPr/>
          <p:nvPr/>
        </p:nvGrpSpPr>
        <p:grpSpPr>
          <a:xfrm>
            <a:off x="5508769" y="2482545"/>
            <a:ext cx="2834662" cy="2068090"/>
            <a:chOff x="6898173" y="3468822"/>
            <a:chExt cx="3505971" cy="2629478"/>
          </a:xfrm>
        </p:grpSpPr>
        <p:pic>
          <p:nvPicPr>
            <p:cNvPr id="4" name="Picture 3" descr="A close-up of a machine&#10;&#10;Description automatically generated">
              <a:extLst>
                <a:ext uri="{FF2B5EF4-FFF2-40B4-BE49-F238E27FC236}">
                  <a16:creationId xmlns:a16="http://schemas.microsoft.com/office/drawing/2014/main" id="{0B1648AB-96B1-4485-1CAE-CD507D6A4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173" y="3468822"/>
              <a:ext cx="3505971" cy="2629478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329942A-B028-29BA-258E-B37F12EB0BCE}"/>
                </a:ext>
              </a:extLst>
            </p:cNvPr>
            <p:cNvCxnSpPr>
              <a:cxnSpLocks/>
            </p:cNvCxnSpPr>
            <p:nvPr/>
          </p:nvCxnSpPr>
          <p:spPr>
            <a:xfrm>
              <a:off x="7809420" y="5462069"/>
              <a:ext cx="1826684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937DC1E-FBE6-5071-565A-5FA16B8E48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9543" y="4992443"/>
              <a:ext cx="23101" cy="530423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45E3E35-3DD6-8088-C9AE-3E37EF8C39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3426" y="4894682"/>
              <a:ext cx="616117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3AC0601-5BB0-5F34-0305-94B3B164B6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7980" y="4926212"/>
              <a:ext cx="546404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oli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15261ED-8356-BF62-8DE2-64D691D391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8058" y="4441545"/>
              <a:ext cx="23101" cy="530423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oli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482D9FB-B001-4AC1-1F79-37E479BE1E5E}"/>
                </a:ext>
              </a:extLst>
            </p:cNvPr>
            <p:cNvCxnSpPr>
              <a:cxnSpLocks/>
            </p:cNvCxnSpPr>
            <p:nvPr/>
          </p:nvCxnSpPr>
          <p:spPr>
            <a:xfrm>
              <a:off x="7859857" y="4441545"/>
              <a:ext cx="1800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oli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BEF2BA2-2C6F-8BB8-68D8-FE7B86098E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1993" y="3968233"/>
              <a:ext cx="0" cy="530423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oli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4D5777-E59A-85FA-DEB0-4A661CCD3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1158" y="3968233"/>
              <a:ext cx="1800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oli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0DC7202A-F504-EF19-0978-C72C3973E64D}"/>
                </a:ext>
              </a:extLst>
            </p:cNvPr>
            <p:cNvSpPr txBox="1"/>
            <p:nvPr/>
          </p:nvSpPr>
          <p:spPr>
            <a:xfrm>
              <a:off x="8107111" y="5094392"/>
              <a:ext cx="1231301" cy="236813"/>
            </a:xfrm>
            <a:prstGeom prst="rect">
              <a:avLst/>
            </a:prstGeom>
            <a:solidFill>
              <a:srgbClr val="DFDDD9"/>
            </a:solidFill>
            <a:ln>
              <a:noFill/>
            </a:ln>
          </p:spPr>
          <p:txBody>
            <a:bodyPr wrap="square" lIns="68580" tIns="34290" rIns="68580" bIns="34290" rtlCol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25" b="1" err="1">
                  <a:latin typeface="Arial"/>
                  <a:ea typeface="宋体"/>
                  <a:cs typeface="Arial"/>
                </a:rPr>
                <a:t>mmWave</a:t>
              </a:r>
              <a:r>
                <a:rPr lang="en-US" altLang="zh-CN" sz="825" b="1">
                  <a:latin typeface="Arial"/>
                  <a:ea typeface="宋体"/>
                  <a:cs typeface="Arial"/>
                </a:rPr>
                <a:t> </a:t>
              </a:r>
              <a:r>
                <a:rPr lang="en-US" sz="825" b="1">
                  <a:latin typeface="Arial"/>
                  <a:cs typeface="Arial"/>
                </a:rPr>
                <a:t>Radar</a:t>
              </a:r>
            </a:p>
          </p:txBody>
        </p: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101EA849-0547-11EA-3DC1-FDA0F81B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E27748CF-E7B4-BA1C-50CA-8702DB3A9DD9}"/>
              </a:ext>
            </a:extLst>
          </p:cNvPr>
          <p:cNvSpPr txBox="1"/>
          <p:nvPr/>
        </p:nvSpPr>
        <p:spPr>
          <a:xfrm>
            <a:off x="5066259" y="2155067"/>
            <a:ext cx="401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Training Dataset Collection Setup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1563C4FB-D2C8-435D-71EB-6FA338E63681}"/>
              </a:ext>
            </a:extLst>
          </p:cNvPr>
          <p:cNvSpPr txBox="1"/>
          <p:nvPr/>
        </p:nvSpPr>
        <p:spPr>
          <a:xfrm>
            <a:off x="4974570" y="4519507"/>
            <a:ext cx="420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Inference Dataset Collection Setup</a:t>
            </a:r>
          </a:p>
        </p:txBody>
      </p:sp>
    </p:spTree>
    <p:extLst>
      <p:ext uri="{BB962C8B-B14F-4D97-AF65-F5344CB8AC3E}">
        <p14:creationId xmlns:p14="http://schemas.microsoft.com/office/powerpoint/2010/main" val="1619535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A763D-2B5C-1CEA-6E15-82DB2A71A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543DFCFF-E6D1-6344-8E27-D89CAADDA7DC}"/>
              </a:ext>
            </a:extLst>
          </p:cNvPr>
          <p:cNvSpPr>
            <a:spLocks noGrp="1"/>
          </p:cNvSpPr>
          <p:nvPr/>
        </p:nvSpPr>
        <p:spPr>
          <a:xfrm>
            <a:off x="628650" y="21141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 sz="3300" err="1">
                <a:solidFill>
                  <a:schemeClr val="tx1"/>
                </a:solidFill>
                <a:latin typeface="Arial"/>
                <a:cs typeface="Arial"/>
              </a:rPr>
              <a:t>Groundtruth</a:t>
            </a:r>
            <a:r>
              <a:rPr lang="en-US" sz="3300">
                <a:solidFill>
                  <a:schemeClr val="tx1"/>
                </a:solidFill>
                <a:latin typeface="Arial"/>
                <a:cs typeface="Arial"/>
              </a:rPr>
              <a:t> &amp; Baseline</a:t>
            </a:r>
            <a:endParaRPr lang="en-US" sz="3300"/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FD398A98-2ACD-8AD9-CB68-50AD6BE9EDB7}"/>
              </a:ext>
            </a:extLst>
          </p:cNvPr>
          <p:cNvSpPr txBox="1"/>
          <p:nvPr/>
        </p:nvSpPr>
        <p:spPr>
          <a:xfrm>
            <a:off x="2179958" y="3105603"/>
            <a:ext cx="457122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en-US" sz="1350"/>
          </a:p>
        </p:txBody>
      </p:sp>
      <p:pic>
        <p:nvPicPr>
          <p:cNvPr id="24" name="Picture 23" descr="A hand holding a device with a screen on it&#10;&#10;Description automatically generated">
            <a:extLst>
              <a:ext uri="{FF2B5EF4-FFF2-40B4-BE49-F238E27FC236}">
                <a16:creationId xmlns:a16="http://schemas.microsoft.com/office/drawing/2014/main" id="{328F6DB2-67EA-8B15-2E33-470D95985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32" y="1595938"/>
            <a:ext cx="2496110" cy="2503374"/>
          </a:xfrm>
          <a:prstGeom prst="rect">
            <a:avLst/>
          </a:prstGeom>
        </p:spPr>
      </p:pic>
      <p:pic>
        <p:nvPicPr>
          <p:cNvPr id="25" name="Picture 24" descr="A hand holding a device with a screen on it&#10;&#10;Description automatically generated">
            <a:extLst>
              <a:ext uri="{FF2B5EF4-FFF2-40B4-BE49-F238E27FC236}">
                <a16:creationId xmlns:a16="http://schemas.microsoft.com/office/drawing/2014/main" id="{497083DD-584A-02A1-9D1C-B9A7A71259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49" t="-63" r="168" b="63"/>
          <a:stretch/>
        </p:blipFill>
        <p:spPr>
          <a:xfrm>
            <a:off x="3299671" y="1596077"/>
            <a:ext cx="2499069" cy="2508179"/>
          </a:xfrm>
          <a:prstGeom prst="rect">
            <a:avLst/>
          </a:prstGeom>
        </p:spPr>
      </p:pic>
      <p:pic>
        <p:nvPicPr>
          <p:cNvPr id="27" name="Picture 26" descr="A round object on a leaf&#10;&#10;Description automatically generated">
            <a:extLst>
              <a:ext uri="{FF2B5EF4-FFF2-40B4-BE49-F238E27FC236}">
                <a16:creationId xmlns:a16="http://schemas.microsoft.com/office/drawing/2014/main" id="{9FCE49A1-A92D-9871-AD1C-37CF06EB1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7036" y="1593897"/>
            <a:ext cx="2480209" cy="2513827"/>
          </a:xfrm>
          <a:prstGeom prst="rect">
            <a:avLst/>
          </a:prstGeom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C1A46B8B-23CC-9342-354A-0153A7AD85E1}"/>
              </a:ext>
            </a:extLst>
          </p:cNvPr>
          <p:cNvSpPr txBox="1"/>
          <p:nvPr/>
        </p:nvSpPr>
        <p:spPr>
          <a:xfrm>
            <a:off x="442127" y="4341345"/>
            <a:ext cx="5355165" cy="43858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ea typeface="+mn-lt"/>
                <a:cs typeface="+mn-lt"/>
              </a:rPr>
              <a:t>Moisture Meter</a:t>
            </a:r>
            <a:endParaRPr lang="en-US" sz="2400" b="1">
              <a:ea typeface="+mj-ea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6A2165E1-6166-3C83-DA01-69756443B9E8}"/>
              </a:ext>
            </a:extLst>
          </p:cNvPr>
          <p:cNvSpPr txBox="1"/>
          <p:nvPr/>
        </p:nvSpPr>
        <p:spPr>
          <a:xfrm>
            <a:off x="6128311" y="4341344"/>
            <a:ext cx="3016337" cy="71558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>
                <a:ea typeface="+mn-lt"/>
                <a:cs typeface="+mn-lt"/>
              </a:rPr>
              <a:t>Leaf Wetness Sensor </a:t>
            </a:r>
            <a:endParaRPr lang="en-US" sz="2100">
              <a:ea typeface="+mn-lt"/>
              <a:cs typeface="+mn-lt"/>
            </a:endParaRPr>
          </a:p>
          <a:p>
            <a:pPr algn="ctr"/>
            <a:r>
              <a:rPr lang="en-US" sz="2100" b="1">
                <a:ea typeface="+mn-lt"/>
                <a:cs typeface="+mn-lt"/>
              </a:rPr>
              <a:t>PHYTOS 31</a:t>
            </a:r>
            <a:endParaRPr lang="en-US" sz="2100">
              <a:ea typeface="+mj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900824-E368-DF2A-12B8-B606E130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0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36075-CA44-96F3-B9D2-B4614D80E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2A57F75B-A27C-906A-0ECC-39B324381110}"/>
              </a:ext>
            </a:extLst>
          </p:cNvPr>
          <p:cNvSpPr>
            <a:spLocks noGrp="1"/>
          </p:cNvSpPr>
          <p:nvPr/>
        </p:nvSpPr>
        <p:spPr>
          <a:xfrm>
            <a:off x="628650" y="21141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 sz="3300">
                <a:solidFill>
                  <a:schemeClr val="tx1"/>
                </a:solidFill>
                <a:latin typeface="Arial"/>
                <a:cs typeface="Arial"/>
              </a:rPr>
              <a:t>Evaluation</a:t>
            </a:r>
            <a:endParaRPr lang="en-US" sz="3300"/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946B15DB-4872-AB17-47D2-AC0D52C219E7}"/>
              </a:ext>
            </a:extLst>
          </p:cNvPr>
          <p:cNvSpPr txBox="1"/>
          <p:nvPr/>
        </p:nvSpPr>
        <p:spPr>
          <a:xfrm>
            <a:off x="2179958" y="3105603"/>
            <a:ext cx="457122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en-US" sz="1350"/>
          </a:p>
        </p:txBody>
      </p:sp>
      <p:pic>
        <p:nvPicPr>
          <p:cNvPr id="5" name="Picture 4" descr="A comparison of a graph&#10;&#10;AI-generated content may be incorrect.">
            <a:extLst>
              <a:ext uri="{FF2B5EF4-FFF2-40B4-BE49-F238E27FC236}">
                <a16:creationId xmlns:a16="http://schemas.microsoft.com/office/drawing/2014/main" id="{3DFE0C52-66F0-D7DB-002C-5733D3932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16" y="1148331"/>
            <a:ext cx="7266215" cy="3062951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D132195-8E59-552E-E1B4-8BB776A405D1}"/>
              </a:ext>
            </a:extLst>
          </p:cNvPr>
          <p:cNvSpPr txBox="1"/>
          <p:nvPr/>
        </p:nvSpPr>
        <p:spPr>
          <a:xfrm>
            <a:off x="523272" y="4077352"/>
            <a:ext cx="8555372" cy="71558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latin typeface="Arial"/>
                <a:cs typeface="Arial"/>
              </a:rPr>
              <a:t>Proteus achieve accuracy for more than 96% and the leaf wetness duration error in less than 5 mins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3DFCFB-8DAE-EF5C-4DC5-84BD136D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79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D5777-8AD0-864A-1B1E-2F7740357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49354152-2A90-8A2A-873E-ACF09E388913}"/>
              </a:ext>
            </a:extLst>
          </p:cNvPr>
          <p:cNvSpPr>
            <a:spLocks noGrp="1"/>
          </p:cNvSpPr>
          <p:nvPr/>
        </p:nvSpPr>
        <p:spPr>
          <a:xfrm>
            <a:off x="628650" y="21141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 sz="3300">
                <a:solidFill>
                  <a:schemeClr val="tx1"/>
                </a:solidFill>
                <a:latin typeface="Arial"/>
                <a:cs typeface="Arial"/>
              </a:rPr>
              <a:t>Evaluation</a:t>
            </a:r>
            <a:endParaRPr lang="en-US" sz="3300"/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87764000-F405-A6A6-38E7-41B29AD626EA}"/>
              </a:ext>
            </a:extLst>
          </p:cNvPr>
          <p:cNvSpPr txBox="1"/>
          <p:nvPr/>
        </p:nvSpPr>
        <p:spPr>
          <a:xfrm>
            <a:off x="2179958" y="3105603"/>
            <a:ext cx="457122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en-US" sz="1350"/>
          </a:p>
        </p:txBody>
      </p:sp>
      <p:pic>
        <p:nvPicPr>
          <p:cNvPr id="4" name="Picture 3" descr="A comparison of different colored bars&#10;&#10;AI-generated content may be incorrect.">
            <a:extLst>
              <a:ext uri="{FF2B5EF4-FFF2-40B4-BE49-F238E27FC236}">
                <a16:creationId xmlns:a16="http://schemas.microsoft.com/office/drawing/2014/main" id="{B7D109B4-3835-ADAD-43C6-A8B358089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771" y="1388741"/>
            <a:ext cx="6441743" cy="2721408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30C68263-2336-B3C2-D100-F1738F1BCAE8}"/>
              </a:ext>
            </a:extLst>
          </p:cNvPr>
          <p:cNvSpPr txBox="1"/>
          <p:nvPr/>
        </p:nvSpPr>
        <p:spPr>
          <a:xfrm>
            <a:off x="628651" y="4023553"/>
            <a:ext cx="8213957" cy="99257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latin typeface="Arial"/>
                <a:cs typeface="Arial"/>
              </a:rPr>
              <a:t>Proteus maintains robustness across different real field and mild wind scenario.</a:t>
            </a:r>
          </a:p>
          <a:p>
            <a:endParaRPr lang="en-US" b="1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7961B-5BBA-6C75-4C97-30F91ABA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22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F520B14-B474-F827-7396-3C06DD710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B025F529-A189-9174-0FE0-400B635F81BE}"/>
              </a:ext>
            </a:extLst>
          </p:cNvPr>
          <p:cNvSpPr>
            <a:spLocks noGrp="1"/>
          </p:cNvSpPr>
          <p:nvPr/>
        </p:nvSpPr>
        <p:spPr>
          <a:xfrm>
            <a:off x="628650" y="21141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 sz="3300">
                <a:solidFill>
                  <a:schemeClr val="tx1"/>
                </a:solidFill>
                <a:latin typeface="Arial"/>
                <a:cs typeface="Arial"/>
              </a:rPr>
              <a:t>Evaluation</a:t>
            </a:r>
            <a:endParaRPr lang="en-US" sz="3300"/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6AB288C5-716B-7791-F0AE-4D08AC657ADA}"/>
              </a:ext>
            </a:extLst>
          </p:cNvPr>
          <p:cNvSpPr txBox="1"/>
          <p:nvPr/>
        </p:nvSpPr>
        <p:spPr>
          <a:xfrm>
            <a:off x="2179958" y="3105603"/>
            <a:ext cx="457122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en-US" sz="1350"/>
          </a:p>
        </p:txBody>
      </p:sp>
      <p:pic>
        <p:nvPicPr>
          <p:cNvPr id="2" name="Picture 1" descr="A comparison of a bar graph&#10;&#10;AI-generated content may be incorrect.">
            <a:extLst>
              <a:ext uri="{FF2B5EF4-FFF2-40B4-BE49-F238E27FC236}">
                <a16:creationId xmlns:a16="http://schemas.microsoft.com/office/drawing/2014/main" id="{E335C3AF-904E-511C-C303-BDA469E33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40" y="1350800"/>
            <a:ext cx="6974521" cy="2754065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CC01421-661D-D56E-5C9B-618CD08752D8}"/>
              </a:ext>
            </a:extLst>
          </p:cNvPr>
          <p:cNvSpPr txBox="1"/>
          <p:nvPr/>
        </p:nvSpPr>
        <p:spPr>
          <a:xfrm>
            <a:off x="-480" y="4244469"/>
            <a:ext cx="9145646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/>
                <a:cs typeface="Arial"/>
              </a:rPr>
              <a:t>The ablation evaluation demonstrates the effectiveness of noise reduction, </a:t>
            </a:r>
          </a:p>
          <a:p>
            <a:pPr algn="ctr"/>
            <a:r>
              <a:rPr lang="en-US" b="1">
                <a:latin typeface="Arial"/>
                <a:cs typeface="Arial"/>
              </a:rPr>
              <a:t>phase angle enhancement, and the teacher-student network.</a:t>
            </a:r>
            <a:endParaRPr lang="en-US" sz="1350"/>
          </a:p>
          <a:p>
            <a:pPr algn="ctr"/>
            <a:endParaRPr lang="en-US" b="1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136BB-3E56-074C-2E1C-B7E1AE7A8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6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FD593-7EDF-1B4E-6C28-07EF34376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2B8ACEB5-D6C8-4BDF-1336-08ABD8E0D232}"/>
              </a:ext>
            </a:extLst>
          </p:cNvPr>
          <p:cNvSpPr>
            <a:spLocks noGrp="1"/>
          </p:cNvSpPr>
          <p:nvPr/>
        </p:nvSpPr>
        <p:spPr>
          <a:xfrm>
            <a:off x="628650" y="21141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 sz="3300">
                <a:solidFill>
                  <a:schemeClr val="tx1"/>
                </a:solidFill>
                <a:latin typeface="Arial"/>
                <a:cs typeface="Arial"/>
              </a:rPr>
              <a:t>Evaluation</a:t>
            </a:r>
            <a:endParaRPr lang="en-US" sz="3300"/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59DDF130-986A-ED37-7B0D-B4D17A896CDD}"/>
              </a:ext>
            </a:extLst>
          </p:cNvPr>
          <p:cNvSpPr txBox="1"/>
          <p:nvPr/>
        </p:nvSpPr>
        <p:spPr>
          <a:xfrm>
            <a:off x="2179958" y="3105603"/>
            <a:ext cx="457122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en-US" sz="1350"/>
          </a:p>
        </p:txBody>
      </p:sp>
      <p:pic>
        <p:nvPicPr>
          <p:cNvPr id="3" name="Picture 2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83517B57-84A5-B922-4C2C-DF5118CF1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55" y="1400229"/>
            <a:ext cx="6435379" cy="23478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C83A37-6D43-A056-A886-C47BEA6DFE50}"/>
              </a:ext>
            </a:extLst>
          </p:cNvPr>
          <p:cNvSpPr txBox="1"/>
          <p:nvPr/>
        </p:nvSpPr>
        <p:spPr>
          <a:xfrm>
            <a:off x="340018" y="3812241"/>
            <a:ext cx="8804942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>
                <a:latin typeface="Arial"/>
                <a:cs typeface="Arial"/>
              </a:rPr>
              <a:t>Proteus and Hydra++ provide alternative solutions for accurate leaf wetness detection tradeoff between accuracy and computation</a:t>
            </a:r>
            <a:endParaRPr 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4D6EE8-55B8-294E-CEAE-D29CFD44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4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E66A4-CA81-FEB9-1F6B-FFBE444FA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FC649702-7710-5BAC-673D-6BB1F4209AD8}"/>
              </a:ext>
            </a:extLst>
          </p:cNvPr>
          <p:cNvSpPr>
            <a:spLocks noGrp="1"/>
          </p:cNvSpPr>
          <p:nvPr/>
        </p:nvSpPr>
        <p:spPr>
          <a:xfrm>
            <a:off x="628650" y="21141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84534"/>
                </a:solidFill>
                <a:latin typeface="Gotham Bold" pitchFamily="2" charset="0"/>
                <a:ea typeface="+mj-ea"/>
                <a:cs typeface="Gotham Bold" pitchFamily="2" charset="0"/>
              </a:defRPr>
            </a:lvl1pPr>
          </a:lstStyle>
          <a:p>
            <a:r>
              <a:rPr lang="en-US" sz="3300">
                <a:solidFill>
                  <a:schemeClr val="tx1"/>
                </a:solidFill>
                <a:latin typeface="Arial"/>
                <a:cs typeface="Arial"/>
              </a:rPr>
              <a:t>Key Insights</a:t>
            </a:r>
            <a:endParaRPr lang="en-US" sz="3300"/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C2FC181B-9D94-8E88-B63F-49456F5056B1}"/>
              </a:ext>
            </a:extLst>
          </p:cNvPr>
          <p:cNvSpPr txBox="1"/>
          <p:nvPr/>
        </p:nvSpPr>
        <p:spPr>
          <a:xfrm>
            <a:off x="2179958" y="3105603"/>
            <a:ext cx="457122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en-US" sz="135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D836DF2-C065-2E02-1BCB-3157BAE0C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48" y="1256794"/>
            <a:ext cx="832080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000" b="1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SAR Image Enhancement: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Combined Computer Vision method for denoising and phase-angle fusion to enhance surface features.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Cross-Modal Distillation: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 RGB teacher guides a lightweight SAR student, transferring rich wetness cues into a compact radar-only model.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Trade-Off Frontier: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Hydra++ (SAR + RGB) can reach </a:t>
            </a:r>
            <a:r>
              <a:rPr lang="en-US" altLang="en-US" sz="2000">
                <a:latin typeface="Arial" panose="020B0604020202020204" pitchFamily="34" charset="0"/>
              </a:rPr>
              <a:t>high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accuracy but high latency and more memory.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17CF5E-D88D-278F-6DEF-A675993DA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70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338E0-3509-589C-92CF-4C4F95B2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Plant Disease</a:t>
            </a:r>
          </a:p>
        </p:txBody>
      </p:sp>
      <p:pic>
        <p:nvPicPr>
          <p:cNvPr id="7" name="Picture 6" descr="Corn Diseases » Tips on Common Problems">
            <a:extLst>
              <a:ext uri="{FF2B5EF4-FFF2-40B4-BE49-F238E27FC236}">
                <a16:creationId xmlns:a16="http://schemas.microsoft.com/office/drawing/2014/main" id="{02D8E2FB-54A5-DF31-63A5-5D34912AB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97" y="2015275"/>
            <a:ext cx="3507761" cy="2366408"/>
          </a:xfrm>
          <a:prstGeom prst="rect">
            <a:avLst/>
          </a:prstGeom>
        </p:spPr>
      </p:pic>
      <p:pic>
        <p:nvPicPr>
          <p:cNvPr id="8" name="Picture 7" descr="Plant Pathology &amp; Diseases in Plants – FastGrowingTrees.com">
            <a:extLst>
              <a:ext uri="{FF2B5EF4-FFF2-40B4-BE49-F238E27FC236}">
                <a16:creationId xmlns:a16="http://schemas.microsoft.com/office/drawing/2014/main" id="{BB90EDB3-53A5-B433-27A9-C12A3C055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48" y="2016304"/>
            <a:ext cx="3546182" cy="236435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32313910-9D07-796A-7AC5-A9FD7D068CC3}"/>
              </a:ext>
            </a:extLst>
          </p:cNvPr>
          <p:cNvSpPr txBox="1"/>
          <p:nvPr/>
        </p:nvSpPr>
        <p:spPr>
          <a:xfrm>
            <a:off x="627469" y="1114977"/>
            <a:ext cx="7933038" cy="71558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solidFill>
                  <a:schemeClr val="bg1"/>
                </a:solidFill>
              </a:rPr>
              <a:t>Plant disease </a:t>
            </a:r>
            <a:r>
              <a:rPr lang="en-US" sz="2100" b="1">
                <a:solidFill>
                  <a:schemeClr val="bg1"/>
                </a:solidFill>
                <a:ea typeface="+mn-lt"/>
                <a:cs typeface="+mn-lt"/>
              </a:rPr>
              <a:t>lead to substantial yield losses and ecological damage, costing an estimated 220 billion annually.</a:t>
            </a:r>
            <a:endParaRPr lang="en-US" sz="1350" b="1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A69EAF-38A9-9E49-E101-6379F9B4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96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t leaf / 1680 x 1050 / Macro / Photography | MIRIADNA.COM">
            <a:extLst>
              <a:ext uri="{FF2B5EF4-FFF2-40B4-BE49-F238E27FC236}">
                <a16:creationId xmlns:a16="http://schemas.microsoft.com/office/drawing/2014/main" id="{04175396-4648-C888-9AB2-DBEF37C67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3081"/>
          <a:stretch/>
        </p:blipFill>
        <p:spPr bwMode="auto">
          <a:xfrm>
            <a:off x="-2286" y="8"/>
            <a:ext cx="9143999" cy="180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56AB2-B87C-0DF1-61B5-741F497EC464}"/>
              </a:ext>
            </a:extLst>
          </p:cNvPr>
          <p:cNvSpPr txBox="1"/>
          <p:nvPr/>
        </p:nvSpPr>
        <p:spPr>
          <a:xfrm>
            <a:off x="2287" y="544146"/>
            <a:ext cx="9141713" cy="1072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b">
            <a:no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3200" b="1">
                <a:solidFill>
                  <a:schemeClr val="bg1"/>
                </a:solidFill>
                <a:latin typeface="Arial"/>
                <a:ea typeface="+mj-lt"/>
                <a:cs typeface="Arial"/>
              </a:rPr>
              <a:t>Proteus: Enhanced mmWave Leaf Wetness Detection </a:t>
            </a:r>
          </a:p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3200" b="1">
                <a:solidFill>
                  <a:schemeClr val="bg1"/>
                </a:solidFill>
                <a:latin typeface="Arial"/>
                <a:ea typeface="+mj-lt"/>
                <a:cs typeface="Arial"/>
              </a:rPr>
              <a:t>with Cross-Modality Knowledge Transfer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DA2BA-61A2-EA63-84CE-747844E59A3C}"/>
              </a:ext>
            </a:extLst>
          </p:cNvPr>
          <p:cNvSpPr txBox="1"/>
          <p:nvPr/>
        </p:nvSpPr>
        <p:spPr>
          <a:xfrm>
            <a:off x="-165827" y="2501917"/>
            <a:ext cx="80720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Yimeng Liu </a:t>
            </a:r>
          </a:p>
          <a:p>
            <a:pPr algn="ctr"/>
            <a:r>
              <a:rPr lang="en-US" sz="2100" i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liuyime2@msu.edu</a:t>
            </a:r>
          </a:p>
          <a:p>
            <a:pPr algn="ctr"/>
            <a:r>
              <a:rPr lang="en-US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Michigan State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15BB2-9E65-E12B-41E1-68A5CDACB5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06"/>
          <a:stretch/>
        </p:blipFill>
        <p:spPr>
          <a:xfrm>
            <a:off x="6609512" y="2238870"/>
            <a:ext cx="1835925" cy="18930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90F15F-3397-1FD7-3A9B-08B2491F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3409-9CBB-EB60-18B9-F960B15F6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Leaf Wetness</a:t>
            </a:r>
          </a:p>
        </p:txBody>
      </p:sp>
      <p:pic>
        <p:nvPicPr>
          <p:cNvPr id="5" name="Picture 4" descr="Can a leaf wetness sensor be a rain detector?">
            <a:extLst>
              <a:ext uri="{FF2B5EF4-FFF2-40B4-BE49-F238E27FC236}">
                <a16:creationId xmlns:a16="http://schemas.microsoft.com/office/drawing/2014/main" id="{C24C3339-4584-CB85-D5A8-10C79E27D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32" y="1512074"/>
            <a:ext cx="3589403" cy="2729271"/>
          </a:xfrm>
          <a:prstGeom prst="rect">
            <a:avLst/>
          </a:prstGeom>
        </p:spPr>
      </p:pic>
      <p:pic>
        <p:nvPicPr>
          <p:cNvPr id="3" name="Picture 2" descr="Signs and symptoms of plant disease: Is it fungal, viral or bacterial? -  Field Crops">
            <a:extLst>
              <a:ext uri="{FF2B5EF4-FFF2-40B4-BE49-F238E27FC236}">
                <a16:creationId xmlns:a16="http://schemas.microsoft.com/office/drawing/2014/main" id="{BE550A54-8006-77AC-6594-2B082A860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648" y="1512299"/>
            <a:ext cx="2820040" cy="272882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A84DEC0-613C-4407-3D9E-E11AEC42BE9B}"/>
              </a:ext>
            </a:extLst>
          </p:cNvPr>
          <p:cNvSpPr/>
          <p:nvPr/>
        </p:nvSpPr>
        <p:spPr>
          <a:xfrm>
            <a:off x="4390705" y="2455244"/>
            <a:ext cx="1065714" cy="837328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436D4-4518-D57A-C1D7-0D71DFBC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56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F771-E9D5-0A29-C7B3-0760CFA71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Existing 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6CAF7D-1A2C-5BF8-CC94-C21785E3A9D1}"/>
              </a:ext>
            </a:extLst>
          </p:cNvPr>
          <p:cNvGrpSpPr/>
          <p:nvPr/>
        </p:nvGrpSpPr>
        <p:grpSpPr>
          <a:xfrm>
            <a:off x="273763" y="1471753"/>
            <a:ext cx="4607421" cy="2949117"/>
            <a:chOff x="1151393" y="2183469"/>
            <a:chExt cx="2225259" cy="1771515"/>
          </a:xfrm>
        </p:grpSpPr>
        <p:pic>
          <p:nvPicPr>
            <p:cNvPr id="4" name="Picture 3" descr="Flexarm Pneumatic Easy Push Downward Assistance Kit for BA 40 &amp; 100 ...">
              <a:extLst>
                <a:ext uri="{FF2B5EF4-FFF2-40B4-BE49-F238E27FC236}">
                  <a16:creationId xmlns:a16="http://schemas.microsoft.com/office/drawing/2014/main" id="{BBFD76C1-C930-E654-A334-04B67B841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50" b="90000" l="10000" r="90000">
                          <a14:foregroundMark x1="66250" y1="9750" x2="68000" y2="8250"/>
                          <a14:foregroundMark x1="62750" y1="9000" x2="64250" y2="9250"/>
                          <a14:foregroundMark x1="72500" y1="88000" x2="73750" y2="84750"/>
                          <a14:foregroundMark x1="62250" y1="84250" x2="63000" y2="82000"/>
                          <a14:foregroundMark x1="45000" y1="54000" x2="51000" y2="52000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393" y="2183469"/>
              <a:ext cx="1297800" cy="164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2C9AC6D9-5C51-E659-BE33-06B37A44F894}"/>
                </a:ext>
              </a:extLst>
            </p:cNvPr>
            <p:cNvSpPr/>
            <p:nvPr/>
          </p:nvSpPr>
          <p:spPr>
            <a:xfrm>
              <a:off x="1587341" y="2356189"/>
              <a:ext cx="610730" cy="1285240"/>
            </a:xfrm>
            <a:custGeom>
              <a:avLst/>
              <a:gdLst>
                <a:gd name="connsiteX0" fmla="*/ 0 w 1798320"/>
                <a:gd name="connsiteY0" fmla="*/ 0 h 1518920"/>
                <a:gd name="connsiteX1" fmla="*/ 1798320 w 1798320"/>
                <a:gd name="connsiteY1" fmla="*/ 0 h 1518920"/>
                <a:gd name="connsiteX2" fmla="*/ 1798320 w 1798320"/>
                <a:gd name="connsiteY2" fmla="*/ 1518920 h 1518920"/>
                <a:gd name="connsiteX3" fmla="*/ 0 w 1798320"/>
                <a:gd name="connsiteY3" fmla="*/ 1518920 h 1518920"/>
                <a:gd name="connsiteX4" fmla="*/ 0 w 1798320"/>
                <a:gd name="connsiteY4" fmla="*/ 0 h 1518920"/>
                <a:gd name="connsiteX0" fmla="*/ 0 w 1798320"/>
                <a:gd name="connsiteY0" fmla="*/ 0 h 1518920"/>
                <a:gd name="connsiteX1" fmla="*/ 1351280 w 1798320"/>
                <a:gd name="connsiteY1" fmla="*/ 314960 h 1518920"/>
                <a:gd name="connsiteX2" fmla="*/ 1798320 w 1798320"/>
                <a:gd name="connsiteY2" fmla="*/ 1518920 h 1518920"/>
                <a:gd name="connsiteX3" fmla="*/ 0 w 1798320"/>
                <a:gd name="connsiteY3" fmla="*/ 1518920 h 1518920"/>
                <a:gd name="connsiteX4" fmla="*/ 0 w 1798320"/>
                <a:gd name="connsiteY4" fmla="*/ 0 h 1518920"/>
                <a:gd name="connsiteX0" fmla="*/ 0 w 1452880"/>
                <a:gd name="connsiteY0" fmla="*/ 0 h 1518920"/>
                <a:gd name="connsiteX1" fmla="*/ 1351280 w 1452880"/>
                <a:gd name="connsiteY1" fmla="*/ 314960 h 1518920"/>
                <a:gd name="connsiteX2" fmla="*/ 1452880 w 1452880"/>
                <a:gd name="connsiteY2" fmla="*/ 960120 h 1518920"/>
                <a:gd name="connsiteX3" fmla="*/ 0 w 1452880"/>
                <a:gd name="connsiteY3" fmla="*/ 1518920 h 1518920"/>
                <a:gd name="connsiteX4" fmla="*/ 0 w 1452880"/>
                <a:gd name="connsiteY4" fmla="*/ 0 h 1518920"/>
                <a:gd name="connsiteX0" fmla="*/ 0 w 1452880"/>
                <a:gd name="connsiteY0" fmla="*/ 0 h 1234440"/>
                <a:gd name="connsiteX1" fmla="*/ 1351280 w 1452880"/>
                <a:gd name="connsiteY1" fmla="*/ 314960 h 1234440"/>
                <a:gd name="connsiteX2" fmla="*/ 1452880 w 1452880"/>
                <a:gd name="connsiteY2" fmla="*/ 960120 h 1234440"/>
                <a:gd name="connsiteX3" fmla="*/ 822960 w 1452880"/>
                <a:gd name="connsiteY3" fmla="*/ 1234440 h 1234440"/>
                <a:gd name="connsiteX4" fmla="*/ 0 w 1452880"/>
                <a:gd name="connsiteY4" fmla="*/ 0 h 1234440"/>
                <a:gd name="connsiteX0" fmla="*/ 0 w 904240"/>
                <a:gd name="connsiteY0" fmla="*/ 0 h 929640"/>
                <a:gd name="connsiteX1" fmla="*/ 802640 w 904240"/>
                <a:gd name="connsiteY1" fmla="*/ 10160 h 929640"/>
                <a:gd name="connsiteX2" fmla="*/ 904240 w 904240"/>
                <a:gd name="connsiteY2" fmla="*/ 655320 h 929640"/>
                <a:gd name="connsiteX3" fmla="*/ 274320 w 904240"/>
                <a:gd name="connsiteY3" fmla="*/ 929640 h 929640"/>
                <a:gd name="connsiteX4" fmla="*/ 0 w 904240"/>
                <a:gd name="connsiteY4" fmla="*/ 0 h 929640"/>
                <a:gd name="connsiteX0" fmla="*/ 0 w 904240"/>
                <a:gd name="connsiteY0" fmla="*/ 0 h 1031240"/>
                <a:gd name="connsiteX1" fmla="*/ 802640 w 904240"/>
                <a:gd name="connsiteY1" fmla="*/ 10160 h 1031240"/>
                <a:gd name="connsiteX2" fmla="*/ 904240 w 904240"/>
                <a:gd name="connsiteY2" fmla="*/ 655320 h 1031240"/>
                <a:gd name="connsiteX3" fmla="*/ 142240 w 904240"/>
                <a:gd name="connsiteY3" fmla="*/ 1031240 h 1031240"/>
                <a:gd name="connsiteX4" fmla="*/ 0 w 904240"/>
                <a:gd name="connsiteY4" fmla="*/ 0 h 1031240"/>
                <a:gd name="connsiteX0" fmla="*/ 0 w 924560"/>
                <a:gd name="connsiteY0" fmla="*/ 0 h 1031240"/>
                <a:gd name="connsiteX1" fmla="*/ 802640 w 924560"/>
                <a:gd name="connsiteY1" fmla="*/ 10160 h 1031240"/>
                <a:gd name="connsiteX2" fmla="*/ 924560 w 924560"/>
                <a:gd name="connsiteY2" fmla="*/ 695960 h 1031240"/>
                <a:gd name="connsiteX3" fmla="*/ 142240 w 924560"/>
                <a:gd name="connsiteY3" fmla="*/ 1031240 h 1031240"/>
                <a:gd name="connsiteX4" fmla="*/ 0 w 924560"/>
                <a:gd name="connsiteY4" fmla="*/ 0 h 1031240"/>
                <a:gd name="connsiteX0" fmla="*/ 0 w 924560"/>
                <a:gd name="connsiteY0" fmla="*/ 142240 h 1173480"/>
                <a:gd name="connsiteX1" fmla="*/ 822960 w 924560"/>
                <a:gd name="connsiteY1" fmla="*/ 0 h 1173480"/>
                <a:gd name="connsiteX2" fmla="*/ 924560 w 924560"/>
                <a:gd name="connsiteY2" fmla="*/ 838200 h 1173480"/>
                <a:gd name="connsiteX3" fmla="*/ 142240 w 924560"/>
                <a:gd name="connsiteY3" fmla="*/ 1173480 h 1173480"/>
                <a:gd name="connsiteX4" fmla="*/ 0 w 924560"/>
                <a:gd name="connsiteY4" fmla="*/ 142240 h 1173480"/>
                <a:gd name="connsiteX0" fmla="*/ 0 w 924560"/>
                <a:gd name="connsiteY0" fmla="*/ 254000 h 1285240"/>
                <a:gd name="connsiteX1" fmla="*/ 812800 w 924560"/>
                <a:gd name="connsiteY1" fmla="*/ 0 h 1285240"/>
                <a:gd name="connsiteX2" fmla="*/ 924560 w 924560"/>
                <a:gd name="connsiteY2" fmla="*/ 949960 h 1285240"/>
                <a:gd name="connsiteX3" fmla="*/ 142240 w 924560"/>
                <a:gd name="connsiteY3" fmla="*/ 1285240 h 1285240"/>
                <a:gd name="connsiteX4" fmla="*/ 0 w 924560"/>
                <a:gd name="connsiteY4" fmla="*/ 254000 h 1285240"/>
                <a:gd name="connsiteX0" fmla="*/ 0 w 853440"/>
                <a:gd name="connsiteY0" fmla="*/ 254000 h 1285240"/>
                <a:gd name="connsiteX1" fmla="*/ 812800 w 853440"/>
                <a:gd name="connsiteY1" fmla="*/ 0 h 1285240"/>
                <a:gd name="connsiteX2" fmla="*/ 853440 w 853440"/>
                <a:gd name="connsiteY2" fmla="*/ 970280 h 1285240"/>
                <a:gd name="connsiteX3" fmla="*/ 142240 w 853440"/>
                <a:gd name="connsiteY3" fmla="*/ 1285240 h 1285240"/>
                <a:gd name="connsiteX4" fmla="*/ 0 w 853440"/>
                <a:gd name="connsiteY4" fmla="*/ 254000 h 1285240"/>
                <a:gd name="connsiteX0" fmla="*/ 0 w 772160"/>
                <a:gd name="connsiteY0" fmla="*/ 223520 h 1285240"/>
                <a:gd name="connsiteX1" fmla="*/ 731520 w 772160"/>
                <a:gd name="connsiteY1" fmla="*/ 0 h 1285240"/>
                <a:gd name="connsiteX2" fmla="*/ 772160 w 772160"/>
                <a:gd name="connsiteY2" fmla="*/ 970280 h 1285240"/>
                <a:gd name="connsiteX3" fmla="*/ 60960 w 772160"/>
                <a:gd name="connsiteY3" fmla="*/ 1285240 h 1285240"/>
                <a:gd name="connsiteX4" fmla="*/ 0 w 772160"/>
                <a:gd name="connsiteY4" fmla="*/ 223520 h 128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2160" h="1285240">
                  <a:moveTo>
                    <a:pt x="0" y="223520"/>
                  </a:moveTo>
                  <a:lnTo>
                    <a:pt x="731520" y="0"/>
                  </a:lnTo>
                  <a:lnTo>
                    <a:pt x="772160" y="970280"/>
                  </a:lnTo>
                  <a:lnTo>
                    <a:pt x="60960" y="1285240"/>
                  </a:lnTo>
                  <a:lnTo>
                    <a:pt x="0" y="223520"/>
                  </a:lnTo>
                  <a:close/>
                </a:path>
              </a:pathLst>
            </a:custGeom>
            <a:noFill/>
            <a:ln w="28575" cap="flat" cmpd="sng" algn="ctr">
              <a:solidFill>
                <a:schemeClr val="dk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F85A70-C5C0-D5C0-0D9B-92F5019797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6" t="5959" r="42266" b="2434"/>
            <a:stretch/>
          </p:blipFill>
          <p:spPr bwMode="auto">
            <a:xfrm>
              <a:off x="1587341" y="2924222"/>
              <a:ext cx="506037" cy="376847"/>
            </a:xfrm>
            <a:prstGeom prst="rect">
              <a:avLst/>
            </a:prstGeom>
            <a:noFill/>
            <a:ln>
              <a:noFill/>
            </a:ln>
            <a:scene3d>
              <a:camera prst="isometricOffAxis2Righ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1">
              <a:extLst>
                <a:ext uri="{FF2B5EF4-FFF2-40B4-BE49-F238E27FC236}">
                  <a16:creationId xmlns:a16="http://schemas.microsoft.com/office/drawing/2014/main" id="{D0B1B2B8-6F21-7483-047C-9569E5F3ED12}"/>
                </a:ext>
              </a:extLst>
            </p:cNvPr>
            <p:cNvSpPr/>
            <p:nvPr/>
          </p:nvSpPr>
          <p:spPr>
            <a:xfrm rot="18639570">
              <a:off x="2167055" y="2673673"/>
              <a:ext cx="585635" cy="1126050"/>
            </a:xfrm>
            <a:custGeom>
              <a:avLst/>
              <a:gdLst>
                <a:gd name="connsiteX0" fmla="*/ 0 w 900118"/>
                <a:gd name="connsiteY0" fmla="*/ 1641712 h 1641712"/>
                <a:gd name="connsiteX1" fmla="*/ 450059 w 900118"/>
                <a:gd name="connsiteY1" fmla="*/ 0 h 1641712"/>
                <a:gd name="connsiteX2" fmla="*/ 900118 w 900118"/>
                <a:gd name="connsiteY2" fmla="*/ 1641712 h 1641712"/>
                <a:gd name="connsiteX3" fmla="*/ 0 w 900118"/>
                <a:gd name="connsiteY3" fmla="*/ 1641712 h 1641712"/>
                <a:gd name="connsiteX0" fmla="*/ 0 w 565840"/>
                <a:gd name="connsiteY0" fmla="*/ 1137708 h 1641712"/>
                <a:gd name="connsiteX1" fmla="*/ 115781 w 565840"/>
                <a:gd name="connsiteY1" fmla="*/ 0 h 1641712"/>
                <a:gd name="connsiteX2" fmla="*/ 565840 w 565840"/>
                <a:gd name="connsiteY2" fmla="*/ 1641712 h 1641712"/>
                <a:gd name="connsiteX3" fmla="*/ 0 w 565840"/>
                <a:gd name="connsiteY3" fmla="*/ 1137708 h 1641712"/>
                <a:gd name="connsiteX0" fmla="*/ 0 w 578394"/>
                <a:gd name="connsiteY0" fmla="*/ 1090744 h 1641712"/>
                <a:gd name="connsiteX1" fmla="*/ 128335 w 578394"/>
                <a:gd name="connsiteY1" fmla="*/ 0 h 1641712"/>
                <a:gd name="connsiteX2" fmla="*/ 578394 w 578394"/>
                <a:gd name="connsiteY2" fmla="*/ 1641712 h 1641712"/>
                <a:gd name="connsiteX3" fmla="*/ 0 w 578394"/>
                <a:gd name="connsiteY3" fmla="*/ 1090744 h 1641712"/>
                <a:gd name="connsiteX0" fmla="*/ 0 w 274505"/>
                <a:gd name="connsiteY0" fmla="*/ 1090744 h 1532726"/>
                <a:gd name="connsiteX1" fmla="*/ 128335 w 274505"/>
                <a:gd name="connsiteY1" fmla="*/ 0 h 1532726"/>
                <a:gd name="connsiteX2" fmla="*/ 274505 w 274505"/>
                <a:gd name="connsiteY2" fmla="*/ 1532726 h 1532726"/>
                <a:gd name="connsiteX3" fmla="*/ 0 w 274505"/>
                <a:gd name="connsiteY3" fmla="*/ 1090744 h 1532726"/>
                <a:gd name="connsiteX0" fmla="*/ 0 w 432082"/>
                <a:gd name="connsiteY0" fmla="*/ 1090744 h 1225471"/>
                <a:gd name="connsiteX1" fmla="*/ 128335 w 432082"/>
                <a:gd name="connsiteY1" fmla="*/ 0 h 1225471"/>
                <a:gd name="connsiteX2" fmla="*/ 432082 w 432082"/>
                <a:gd name="connsiteY2" fmla="*/ 1225471 h 1225471"/>
                <a:gd name="connsiteX3" fmla="*/ 0 w 432082"/>
                <a:gd name="connsiteY3" fmla="*/ 1090744 h 1225471"/>
                <a:gd name="connsiteX0" fmla="*/ 860 w 303747"/>
                <a:gd name="connsiteY0" fmla="*/ 1539921 h 1539921"/>
                <a:gd name="connsiteX1" fmla="*/ 0 w 303747"/>
                <a:gd name="connsiteY1" fmla="*/ 0 h 1539921"/>
                <a:gd name="connsiteX2" fmla="*/ 303747 w 303747"/>
                <a:gd name="connsiteY2" fmla="*/ 1225471 h 1539921"/>
                <a:gd name="connsiteX3" fmla="*/ 860 w 303747"/>
                <a:gd name="connsiteY3" fmla="*/ 1539921 h 1539921"/>
                <a:gd name="connsiteX0" fmla="*/ 157171 w 460058"/>
                <a:gd name="connsiteY0" fmla="*/ 1406906 h 1406906"/>
                <a:gd name="connsiteX1" fmla="*/ 0 w 460058"/>
                <a:gd name="connsiteY1" fmla="*/ 0 h 1406906"/>
                <a:gd name="connsiteX2" fmla="*/ 460058 w 460058"/>
                <a:gd name="connsiteY2" fmla="*/ 1092456 h 1406906"/>
                <a:gd name="connsiteX3" fmla="*/ 157171 w 460058"/>
                <a:gd name="connsiteY3" fmla="*/ 1406906 h 1406906"/>
                <a:gd name="connsiteX0" fmla="*/ 144249 w 447136"/>
                <a:gd name="connsiteY0" fmla="*/ 1384145 h 1384145"/>
                <a:gd name="connsiteX1" fmla="*/ 0 w 447136"/>
                <a:gd name="connsiteY1" fmla="*/ 0 h 1384145"/>
                <a:gd name="connsiteX2" fmla="*/ 447136 w 447136"/>
                <a:gd name="connsiteY2" fmla="*/ 1069695 h 1384145"/>
                <a:gd name="connsiteX3" fmla="*/ 144249 w 447136"/>
                <a:gd name="connsiteY3" fmla="*/ 1384145 h 1384145"/>
                <a:gd name="connsiteX0" fmla="*/ 320198 w 623085"/>
                <a:gd name="connsiteY0" fmla="*/ 1526700 h 1526700"/>
                <a:gd name="connsiteX1" fmla="*/ 0 w 623085"/>
                <a:gd name="connsiteY1" fmla="*/ 0 h 1526700"/>
                <a:gd name="connsiteX2" fmla="*/ 623085 w 623085"/>
                <a:gd name="connsiteY2" fmla="*/ 1212250 h 1526700"/>
                <a:gd name="connsiteX3" fmla="*/ 320198 w 623085"/>
                <a:gd name="connsiteY3" fmla="*/ 1526700 h 1526700"/>
                <a:gd name="connsiteX0" fmla="*/ 195821 w 623085"/>
                <a:gd name="connsiteY0" fmla="*/ 1449335 h 1449335"/>
                <a:gd name="connsiteX1" fmla="*/ 0 w 623085"/>
                <a:gd name="connsiteY1" fmla="*/ 0 h 1449335"/>
                <a:gd name="connsiteX2" fmla="*/ 623085 w 623085"/>
                <a:gd name="connsiteY2" fmla="*/ 1212250 h 1449335"/>
                <a:gd name="connsiteX3" fmla="*/ 195821 w 623085"/>
                <a:gd name="connsiteY3" fmla="*/ 1449335 h 1449335"/>
                <a:gd name="connsiteX0" fmla="*/ 195821 w 623085"/>
                <a:gd name="connsiteY0" fmla="*/ 1449335 h 1449335"/>
                <a:gd name="connsiteX1" fmla="*/ 0 w 623085"/>
                <a:gd name="connsiteY1" fmla="*/ 0 h 1449335"/>
                <a:gd name="connsiteX2" fmla="*/ 623085 w 623085"/>
                <a:gd name="connsiteY2" fmla="*/ 1212250 h 1449335"/>
                <a:gd name="connsiteX3" fmla="*/ 195821 w 623085"/>
                <a:gd name="connsiteY3" fmla="*/ 1449335 h 1449335"/>
                <a:gd name="connsiteX0" fmla="*/ 195821 w 548045"/>
                <a:gd name="connsiteY0" fmla="*/ 1449335 h 1449335"/>
                <a:gd name="connsiteX1" fmla="*/ 0 w 548045"/>
                <a:gd name="connsiteY1" fmla="*/ 0 h 1449335"/>
                <a:gd name="connsiteX2" fmla="*/ 548045 w 548045"/>
                <a:gd name="connsiteY2" fmla="*/ 1130730 h 1449335"/>
                <a:gd name="connsiteX3" fmla="*/ 195821 w 548045"/>
                <a:gd name="connsiteY3" fmla="*/ 1449335 h 1449335"/>
                <a:gd name="connsiteX0" fmla="*/ 195821 w 516032"/>
                <a:gd name="connsiteY0" fmla="*/ 1449335 h 1449335"/>
                <a:gd name="connsiteX1" fmla="*/ 0 w 516032"/>
                <a:gd name="connsiteY1" fmla="*/ 0 h 1449335"/>
                <a:gd name="connsiteX2" fmla="*/ 516032 w 516032"/>
                <a:gd name="connsiteY2" fmla="*/ 1138464 h 1449335"/>
                <a:gd name="connsiteX3" fmla="*/ 195821 w 516032"/>
                <a:gd name="connsiteY3" fmla="*/ 1449335 h 1449335"/>
                <a:gd name="connsiteX0" fmla="*/ 183388 w 516032"/>
                <a:gd name="connsiteY0" fmla="*/ 1463987 h 1463987"/>
                <a:gd name="connsiteX1" fmla="*/ 0 w 516032"/>
                <a:gd name="connsiteY1" fmla="*/ 0 h 1463987"/>
                <a:gd name="connsiteX2" fmla="*/ 516032 w 516032"/>
                <a:gd name="connsiteY2" fmla="*/ 1138464 h 1463987"/>
                <a:gd name="connsiteX3" fmla="*/ 183388 w 516032"/>
                <a:gd name="connsiteY3" fmla="*/ 1463987 h 1463987"/>
                <a:gd name="connsiteX0" fmla="*/ 183388 w 516032"/>
                <a:gd name="connsiteY0" fmla="*/ 1463987 h 1463987"/>
                <a:gd name="connsiteX1" fmla="*/ 0 w 516032"/>
                <a:gd name="connsiteY1" fmla="*/ 0 h 1463987"/>
                <a:gd name="connsiteX2" fmla="*/ 516032 w 516032"/>
                <a:gd name="connsiteY2" fmla="*/ 1138464 h 1463987"/>
                <a:gd name="connsiteX3" fmla="*/ 183388 w 516032"/>
                <a:gd name="connsiteY3" fmla="*/ 1463987 h 1463987"/>
                <a:gd name="connsiteX0" fmla="*/ 245818 w 578462"/>
                <a:gd name="connsiteY0" fmla="*/ 1570766 h 1570766"/>
                <a:gd name="connsiteX1" fmla="*/ 0 w 578462"/>
                <a:gd name="connsiteY1" fmla="*/ 0 h 1570766"/>
                <a:gd name="connsiteX2" fmla="*/ 578462 w 578462"/>
                <a:gd name="connsiteY2" fmla="*/ 1245243 h 1570766"/>
                <a:gd name="connsiteX3" fmla="*/ 245818 w 578462"/>
                <a:gd name="connsiteY3" fmla="*/ 1570766 h 1570766"/>
                <a:gd name="connsiteX0" fmla="*/ 161516 w 494160"/>
                <a:gd name="connsiteY0" fmla="*/ 1616087 h 1616087"/>
                <a:gd name="connsiteX1" fmla="*/ 0 w 494160"/>
                <a:gd name="connsiteY1" fmla="*/ 0 h 1616087"/>
                <a:gd name="connsiteX2" fmla="*/ 494160 w 494160"/>
                <a:gd name="connsiteY2" fmla="*/ 1290564 h 1616087"/>
                <a:gd name="connsiteX3" fmla="*/ 161516 w 494160"/>
                <a:gd name="connsiteY3" fmla="*/ 1616087 h 1616087"/>
                <a:gd name="connsiteX0" fmla="*/ 161516 w 494160"/>
                <a:gd name="connsiteY0" fmla="*/ 1616087 h 1616087"/>
                <a:gd name="connsiteX1" fmla="*/ 0 w 494160"/>
                <a:gd name="connsiteY1" fmla="*/ 0 h 1616087"/>
                <a:gd name="connsiteX2" fmla="*/ 494160 w 494160"/>
                <a:gd name="connsiteY2" fmla="*/ 1290564 h 1616087"/>
                <a:gd name="connsiteX3" fmla="*/ 161516 w 494160"/>
                <a:gd name="connsiteY3" fmla="*/ 1616087 h 1616087"/>
                <a:gd name="connsiteX0" fmla="*/ 161516 w 465581"/>
                <a:gd name="connsiteY0" fmla="*/ 1616087 h 1616087"/>
                <a:gd name="connsiteX1" fmla="*/ 0 w 465581"/>
                <a:gd name="connsiteY1" fmla="*/ 0 h 1616087"/>
                <a:gd name="connsiteX2" fmla="*/ 465581 w 465581"/>
                <a:gd name="connsiteY2" fmla="*/ 1090455 h 1616087"/>
                <a:gd name="connsiteX3" fmla="*/ 161516 w 465581"/>
                <a:gd name="connsiteY3" fmla="*/ 1616087 h 1616087"/>
                <a:gd name="connsiteX0" fmla="*/ 125335 w 465581"/>
                <a:gd name="connsiteY0" fmla="*/ 1771150 h 1771149"/>
                <a:gd name="connsiteX1" fmla="*/ 0 w 465581"/>
                <a:gd name="connsiteY1" fmla="*/ 0 h 1771149"/>
                <a:gd name="connsiteX2" fmla="*/ 465581 w 465581"/>
                <a:gd name="connsiteY2" fmla="*/ 1090455 h 1771149"/>
                <a:gd name="connsiteX3" fmla="*/ 125335 w 465581"/>
                <a:gd name="connsiteY3" fmla="*/ 1771150 h 1771149"/>
                <a:gd name="connsiteX0" fmla="*/ 207091 w 547337"/>
                <a:gd name="connsiteY0" fmla="*/ 1912898 h 1912899"/>
                <a:gd name="connsiteX1" fmla="*/ 0 w 547337"/>
                <a:gd name="connsiteY1" fmla="*/ -1 h 1912899"/>
                <a:gd name="connsiteX2" fmla="*/ 547337 w 547337"/>
                <a:gd name="connsiteY2" fmla="*/ 1232203 h 1912899"/>
                <a:gd name="connsiteX3" fmla="*/ 207091 w 547337"/>
                <a:gd name="connsiteY3" fmla="*/ 1912898 h 1912899"/>
                <a:gd name="connsiteX0" fmla="*/ 207091 w 385758"/>
                <a:gd name="connsiteY0" fmla="*/ 1912900 h 2793310"/>
                <a:gd name="connsiteX1" fmla="*/ 0 w 385758"/>
                <a:gd name="connsiteY1" fmla="*/ 1 h 2793310"/>
                <a:gd name="connsiteX2" fmla="*/ 385758 w 385758"/>
                <a:gd name="connsiteY2" fmla="*/ 2793310 h 2793310"/>
                <a:gd name="connsiteX3" fmla="*/ 207091 w 385758"/>
                <a:gd name="connsiteY3" fmla="*/ 1912900 h 2793310"/>
                <a:gd name="connsiteX0" fmla="*/ 218640 w 385758"/>
                <a:gd name="connsiteY0" fmla="*/ 1917735 h 2793308"/>
                <a:gd name="connsiteX1" fmla="*/ 0 w 385758"/>
                <a:gd name="connsiteY1" fmla="*/ -1 h 2793308"/>
                <a:gd name="connsiteX2" fmla="*/ 385758 w 385758"/>
                <a:gd name="connsiteY2" fmla="*/ 2793308 h 2793308"/>
                <a:gd name="connsiteX3" fmla="*/ 218640 w 385758"/>
                <a:gd name="connsiteY3" fmla="*/ 1917735 h 2793308"/>
                <a:gd name="connsiteX0" fmla="*/ 209978 w 385758"/>
                <a:gd name="connsiteY0" fmla="*/ 1914110 h 2793310"/>
                <a:gd name="connsiteX1" fmla="*/ 0 w 385758"/>
                <a:gd name="connsiteY1" fmla="*/ 1 h 2793310"/>
                <a:gd name="connsiteX2" fmla="*/ 385758 w 385758"/>
                <a:gd name="connsiteY2" fmla="*/ 2793310 h 2793310"/>
                <a:gd name="connsiteX3" fmla="*/ 209978 w 385758"/>
                <a:gd name="connsiteY3" fmla="*/ 1914110 h 2793310"/>
                <a:gd name="connsiteX0" fmla="*/ 159141 w 385758"/>
                <a:gd name="connsiteY0" fmla="*/ 2140464 h 2793308"/>
                <a:gd name="connsiteX1" fmla="*/ 0 w 385758"/>
                <a:gd name="connsiteY1" fmla="*/ -1 h 2793308"/>
                <a:gd name="connsiteX2" fmla="*/ 385758 w 385758"/>
                <a:gd name="connsiteY2" fmla="*/ 2793308 h 2793308"/>
                <a:gd name="connsiteX3" fmla="*/ 159141 w 385758"/>
                <a:gd name="connsiteY3" fmla="*/ 2140464 h 2793308"/>
                <a:gd name="connsiteX0" fmla="*/ 159141 w 608926"/>
                <a:gd name="connsiteY0" fmla="*/ 2140466 h 2394613"/>
                <a:gd name="connsiteX1" fmla="*/ 0 w 608926"/>
                <a:gd name="connsiteY1" fmla="*/ 1 h 2394613"/>
                <a:gd name="connsiteX2" fmla="*/ 608926 w 608926"/>
                <a:gd name="connsiteY2" fmla="*/ 2394613 h 2394613"/>
                <a:gd name="connsiteX3" fmla="*/ 159141 w 608926"/>
                <a:gd name="connsiteY3" fmla="*/ 2140466 h 2394613"/>
                <a:gd name="connsiteX0" fmla="*/ 159457 w 609242"/>
                <a:gd name="connsiteY0" fmla="*/ 2132449 h 2386596"/>
                <a:gd name="connsiteX1" fmla="*/ 0 w 609242"/>
                <a:gd name="connsiteY1" fmla="*/ -1 h 2386596"/>
                <a:gd name="connsiteX2" fmla="*/ 609242 w 609242"/>
                <a:gd name="connsiteY2" fmla="*/ 2386596 h 2386596"/>
                <a:gd name="connsiteX3" fmla="*/ 159457 w 609242"/>
                <a:gd name="connsiteY3" fmla="*/ 2132449 h 2386596"/>
                <a:gd name="connsiteX0" fmla="*/ 155262 w 605047"/>
                <a:gd name="connsiteY0" fmla="*/ 2079439 h 2333586"/>
                <a:gd name="connsiteX1" fmla="*/ 0 w 605047"/>
                <a:gd name="connsiteY1" fmla="*/ 0 h 2333586"/>
                <a:gd name="connsiteX2" fmla="*/ 605047 w 605047"/>
                <a:gd name="connsiteY2" fmla="*/ 2333586 h 2333586"/>
                <a:gd name="connsiteX3" fmla="*/ 155262 w 605047"/>
                <a:gd name="connsiteY3" fmla="*/ 2079439 h 2333586"/>
                <a:gd name="connsiteX0" fmla="*/ 153336 w 603121"/>
                <a:gd name="connsiteY0" fmla="*/ 2075128 h 2329275"/>
                <a:gd name="connsiteX1" fmla="*/ 0 w 603121"/>
                <a:gd name="connsiteY1" fmla="*/ 0 h 2329275"/>
                <a:gd name="connsiteX2" fmla="*/ 603121 w 603121"/>
                <a:gd name="connsiteY2" fmla="*/ 2329275 h 2329275"/>
                <a:gd name="connsiteX3" fmla="*/ 153336 w 603121"/>
                <a:gd name="connsiteY3" fmla="*/ 2075128 h 2329275"/>
                <a:gd name="connsiteX0" fmla="*/ 146928 w 596713"/>
                <a:gd name="connsiteY0" fmla="*/ 2078223 h 2332370"/>
                <a:gd name="connsiteX1" fmla="*/ 0 w 596713"/>
                <a:gd name="connsiteY1" fmla="*/ 0 h 2332370"/>
                <a:gd name="connsiteX2" fmla="*/ 596713 w 596713"/>
                <a:gd name="connsiteY2" fmla="*/ 2332370 h 2332370"/>
                <a:gd name="connsiteX3" fmla="*/ 146928 w 596713"/>
                <a:gd name="connsiteY3" fmla="*/ 2078223 h 2332370"/>
                <a:gd name="connsiteX0" fmla="*/ 68991 w 518776"/>
                <a:gd name="connsiteY0" fmla="*/ 2197260 h 2451407"/>
                <a:gd name="connsiteX1" fmla="*/ 0 w 518776"/>
                <a:gd name="connsiteY1" fmla="*/ 0 h 2451407"/>
                <a:gd name="connsiteX2" fmla="*/ 518776 w 518776"/>
                <a:gd name="connsiteY2" fmla="*/ 2451407 h 2451407"/>
                <a:gd name="connsiteX3" fmla="*/ 68991 w 518776"/>
                <a:gd name="connsiteY3" fmla="*/ 2197260 h 2451407"/>
                <a:gd name="connsiteX0" fmla="*/ 27121 w 518776"/>
                <a:gd name="connsiteY0" fmla="*/ 2401438 h 2451407"/>
                <a:gd name="connsiteX1" fmla="*/ 0 w 518776"/>
                <a:gd name="connsiteY1" fmla="*/ 0 h 2451407"/>
                <a:gd name="connsiteX2" fmla="*/ 518776 w 518776"/>
                <a:gd name="connsiteY2" fmla="*/ 2451407 h 2451407"/>
                <a:gd name="connsiteX3" fmla="*/ 27121 w 518776"/>
                <a:gd name="connsiteY3" fmla="*/ 2401438 h 2451407"/>
                <a:gd name="connsiteX0" fmla="*/ 27121 w 518776"/>
                <a:gd name="connsiteY0" fmla="*/ 2401438 h 2451407"/>
                <a:gd name="connsiteX1" fmla="*/ 0 w 518776"/>
                <a:gd name="connsiteY1" fmla="*/ 0 h 2451407"/>
                <a:gd name="connsiteX2" fmla="*/ 518776 w 518776"/>
                <a:gd name="connsiteY2" fmla="*/ 2451407 h 2451407"/>
                <a:gd name="connsiteX3" fmla="*/ 27121 w 518776"/>
                <a:gd name="connsiteY3" fmla="*/ 2401438 h 2451407"/>
                <a:gd name="connsiteX0" fmla="*/ 27121 w 426546"/>
                <a:gd name="connsiteY0" fmla="*/ 2401438 h 2614897"/>
                <a:gd name="connsiteX1" fmla="*/ 0 w 426546"/>
                <a:gd name="connsiteY1" fmla="*/ 0 h 2614897"/>
                <a:gd name="connsiteX2" fmla="*/ 426546 w 426546"/>
                <a:gd name="connsiteY2" fmla="*/ 2614897 h 2614897"/>
                <a:gd name="connsiteX3" fmla="*/ 27121 w 426546"/>
                <a:gd name="connsiteY3" fmla="*/ 2401438 h 2614897"/>
                <a:gd name="connsiteX0" fmla="*/ 36948 w 426546"/>
                <a:gd name="connsiteY0" fmla="*/ 2293374 h 2614897"/>
                <a:gd name="connsiteX1" fmla="*/ 0 w 426546"/>
                <a:gd name="connsiteY1" fmla="*/ 0 h 2614897"/>
                <a:gd name="connsiteX2" fmla="*/ 426546 w 426546"/>
                <a:gd name="connsiteY2" fmla="*/ 2614897 h 2614897"/>
                <a:gd name="connsiteX3" fmla="*/ 36948 w 426546"/>
                <a:gd name="connsiteY3" fmla="*/ 2293374 h 2614897"/>
                <a:gd name="connsiteX0" fmla="*/ 36948 w 414686"/>
                <a:gd name="connsiteY0" fmla="*/ 2293374 h 2581315"/>
                <a:gd name="connsiteX1" fmla="*/ 0 w 414686"/>
                <a:gd name="connsiteY1" fmla="*/ 0 h 2581315"/>
                <a:gd name="connsiteX2" fmla="*/ 414686 w 414686"/>
                <a:gd name="connsiteY2" fmla="*/ 2581314 h 2581315"/>
                <a:gd name="connsiteX3" fmla="*/ 36948 w 414686"/>
                <a:gd name="connsiteY3" fmla="*/ 2293374 h 2581315"/>
                <a:gd name="connsiteX0" fmla="*/ 167268 w 545006"/>
                <a:gd name="connsiteY0" fmla="*/ 2260758 h 2548698"/>
                <a:gd name="connsiteX1" fmla="*/ 0 w 545006"/>
                <a:gd name="connsiteY1" fmla="*/ -1 h 2548698"/>
                <a:gd name="connsiteX2" fmla="*/ 545006 w 545006"/>
                <a:gd name="connsiteY2" fmla="*/ 2548698 h 2548698"/>
                <a:gd name="connsiteX3" fmla="*/ 167268 w 545006"/>
                <a:gd name="connsiteY3" fmla="*/ 2260758 h 254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5006" h="2548698">
                  <a:moveTo>
                    <a:pt x="167268" y="2260758"/>
                  </a:moveTo>
                  <a:cubicBezTo>
                    <a:pt x="164204" y="1612297"/>
                    <a:pt x="50165" y="525238"/>
                    <a:pt x="0" y="-1"/>
                  </a:cubicBezTo>
                  <a:lnTo>
                    <a:pt x="545006" y="2548698"/>
                  </a:lnTo>
                  <a:lnTo>
                    <a:pt x="167268" y="2260758"/>
                  </a:lnTo>
                  <a:close/>
                </a:path>
              </a:pathLst>
            </a:custGeom>
            <a:solidFill>
              <a:srgbClr val="8FAADC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955398-A8C4-DE51-4741-3E447BE4FC1B}"/>
                </a:ext>
              </a:extLst>
            </p:cNvPr>
            <p:cNvSpPr/>
            <p:nvPr/>
          </p:nvSpPr>
          <p:spPr>
            <a:xfrm>
              <a:off x="2470809" y="2376319"/>
              <a:ext cx="803230" cy="1255167"/>
            </a:xfrm>
            <a:custGeom>
              <a:avLst/>
              <a:gdLst>
                <a:gd name="connsiteX0" fmla="*/ 0 w 1610436"/>
                <a:gd name="connsiteY0" fmla="*/ 0 h 1926758"/>
                <a:gd name="connsiteX1" fmla="*/ 1610436 w 1610436"/>
                <a:gd name="connsiteY1" fmla="*/ 0 h 1926758"/>
                <a:gd name="connsiteX2" fmla="*/ 1610436 w 1610436"/>
                <a:gd name="connsiteY2" fmla="*/ 1926758 h 1926758"/>
                <a:gd name="connsiteX3" fmla="*/ 0 w 1610436"/>
                <a:gd name="connsiteY3" fmla="*/ 1926758 h 1926758"/>
                <a:gd name="connsiteX4" fmla="*/ 0 w 1610436"/>
                <a:gd name="connsiteY4" fmla="*/ 0 h 1926758"/>
                <a:gd name="connsiteX0" fmla="*/ 1230371 w 1610436"/>
                <a:gd name="connsiteY0" fmla="*/ 57449 h 1926758"/>
                <a:gd name="connsiteX1" fmla="*/ 1610436 w 1610436"/>
                <a:gd name="connsiteY1" fmla="*/ 0 h 1926758"/>
                <a:gd name="connsiteX2" fmla="*/ 1610436 w 1610436"/>
                <a:gd name="connsiteY2" fmla="*/ 1926758 h 1926758"/>
                <a:gd name="connsiteX3" fmla="*/ 0 w 1610436"/>
                <a:gd name="connsiteY3" fmla="*/ 1926758 h 1926758"/>
                <a:gd name="connsiteX4" fmla="*/ 1230371 w 1610436"/>
                <a:gd name="connsiteY4" fmla="*/ 57449 h 1926758"/>
                <a:gd name="connsiteX0" fmla="*/ 435657 w 1610436"/>
                <a:gd name="connsiteY0" fmla="*/ 311183 h 1926758"/>
                <a:gd name="connsiteX1" fmla="*/ 1610436 w 1610436"/>
                <a:gd name="connsiteY1" fmla="*/ 0 h 1926758"/>
                <a:gd name="connsiteX2" fmla="*/ 1610436 w 1610436"/>
                <a:gd name="connsiteY2" fmla="*/ 1926758 h 1926758"/>
                <a:gd name="connsiteX3" fmla="*/ 0 w 1610436"/>
                <a:gd name="connsiteY3" fmla="*/ 1926758 h 1926758"/>
                <a:gd name="connsiteX4" fmla="*/ 435657 w 1610436"/>
                <a:gd name="connsiteY4" fmla="*/ 311183 h 1926758"/>
                <a:gd name="connsiteX0" fmla="*/ 311183 w 1610436"/>
                <a:gd name="connsiteY0" fmla="*/ 248946 h 1926758"/>
                <a:gd name="connsiteX1" fmla="*/ 1610436 w 1610436"/>
                <a:gd name="connsiteY1" fmla="*/ 0 h 1926758"/>
                <a:gd name="connsiteX2" fmla="*/ 1610436 w 1610436"/>
                <a:gd name="connsiteY2" fmla="*/ 1926758 h 1926758"/>
                <a:gd name="connsiteX3" fmla="*/ 0 w 1610436"/>
                <a:gd name="connsiteY3" fmla="*/ 1926758 h 1926758"/>
                <a:gd name="connsiteX4" fmla="*/ 311183 w 1610436"/>
                <a:gd name="connsiteY4" fmla="*/ 248946 h 1926758"/>
                <a:gd name="connsiteX0" fmla="*/ 181923 w 1610436"/>
                <a:gd name="connsiteY0" fmla="*/ 167560 h 1926758"/>
                <a:gd name="connsiteX1" fmla="*/ 1610436 w 1610436"/>
                <a:gd name="connsiteY1" fmla="*/ 0 h 1926758"/>
                <a:gd name="connsiteX2" fmla="*/ 1610436 w 1610436"/>
                <a:gd name="connsiteY2" fmla="*/ 1926758 h 1926758"/>
                <a:gd name="connsiteX3" fmla="*/ 0 w 1610436"/>
                <a:gd name="connsiteY3" fmla="*/ 1926758 h 1926758"/>
                <a:gd name="connsiteX4" fmla="*/ 181923 w 1610436"/>
                <a:gd name="connsiteY4" fmla="*/ 167560 h 1926758"/>
                <a:gd name="connsiteX0" fmla="*/ 1 w 1610436"/>
                <a:gd name="connsiteY0" fmla="*/ 62236 h 1926758"/>
                <a:gd name="connsiteX1" fmla="*/ 1610436 w 1610436"/>
                <a:gd name="connsiteY1" fmla="*/ 0 h 1926758"/>
                <a:gd name="connsiteX2" fmla="*/ 1610436 w 1610436"/>
                <a:gd name="connsiteY2" fmla="*/ 1926758 h 1926758"/>
                <a:gd name="connsiteX3" fmla="*/ 0 w 1610436"/>
                <a:gd name="connsiteY3" fmla="*/ 1926758 h 1926758"/>
                <a:gd name="connsiteX4" fmla="*/ 1 w 1610436"/>
                <a:gd name="connsiteY4" fmla="*/ 62236 h 1926758"/>
                <a:gd name="connsiteX0" fmla="*/ 0 w 1663096"/>
                <a:gd name="connsiteY0" fmla="*/ 33511 h 1926758"/>
                <a:gd name="connsiteX1" fmla="*/ 1663096 w 1663096"/>
                <a:gd name="connsiteY1" fmla="*/ 0 h 1926758"/>
                <a:gd name="connsiteX2" fmla="*/ 1663096 w 1663096"/>
                <a:gd name="connsiteY2" fmla="*/ 1926758 h 1926758"/>
                <a:gd name="connsiteX3" fmla="*/ 52660 w 1663096"/>
                <a:gd name="connsiteY3" fmla="*/ 1926758 h 1926758"/>
                <a:gd name="connsiteX4" fmla="*/ 0 w 1663096"/>
                <a:gd name="connsiteY4" fmla="*/ 33511 h 1926758"/>
                <a:gd name="connsiteX0" fmla="*/ 0 w 1687033"/>
                <a:gd name="connsiteY0" fmla="*/ 0 h 1893247"/>
                <a:gd name="connsiteX1" fmla="*/ 1687033 w 1687033"/>
                <a:gd name="connsiteY1" fmla="*/ 19151 h 1893247"/>
                <a:gd name="connsiteX2" fmla="*/ 1663096 w 1687033"/>
                <a:gd name="connsiteY2" fmla="*/ 1893247 h 1893247"/>
                <a:gd name="connsiteX3" fmla="*/ 52660 w 1687033"/>
                <a:gd name="connsiteY3" fmla="*/ 1893247 h 1893247"/>
                <a:gd name="connsiteX4" fmla="*/ 0 w 1687033"/>
                <a:gd name="connsiteY4" fmla="*/ 0 h 1893247"/>
                <a:gd name="connsiteX0" fmla="*/ 0 w 1687033"/>
                <a:gd name="connsiteY0" fmla="*/ 0 h 1893247"/>
                <a:gd name="connsiteX1" fmla="*/ 1687033 w 1687033"/>
                <a:gd name="connsiteY1" fmla="*/ 95749 h 1893247"/>
                <a:gd name="connsiteX2" fmla="*/ 1663096 w 1687033"/>
                <a:gd name="connsiteY2" fmla="*/ 1893247 h 1893247"/>
                <a:gd name="connsiteX3" fmla="*/ 52660 w 1687033"/>
                <a:gd name="connsiteY3" fmla="*/ 1893247 h 1893247"/>
                <a:gd name="connsiteX4" fmla="*/ 0 w 1687033"/>
                <a:gd name="connsiteY4" fmla="*/ 0 h 1893247"/>
                <a:gd name="connsiteX0" fmla="*/ 0 w 1663096"/>
                <a:gd name="connsiteY0" fmla="*/ 0 h 1893247"/>
                <a:gd name="connsiteX1" fmla="*/ 1596072 w 1663096"/>
                <a:gd name="connsiteY1" fmla="*/ 90962 h 1893247"/>
                <a:gd name="connsiteX2" fmla="*/ 1663096 w 1663096"/>
                <a:gd name="connsiteY2" fmla="*/ 1893247 h 1893247"/>
                <a:gd name="connsiteX3" fmla="*/ 52660 w 1663096"/>
                <a:gd name="connsiteY3" fmla="*/ 1893247 h 1893247"/>
                <a:gd name="connsiteX4" fmla="*/ 0 w 1663096"/>
                <a:gd name="connsiteY4" fmla="*/ 0 h 1893247"/>
                <a:gd name="connsiteX0" fmla="*/ 0 w 1663096"/>
                <a:gd name="connsiteY0" fmla="*/ 0 h 1893247"/>
                <a:gd name="connsiteX1" fmla="*/ 1576922 w 1663096"/>
                <a:gd name="connsiteY1" fmla="*/ 62237 h 1893247"/>
                <a:gd name="connsiteX2" fmla="*/ 1663096 w 1663096"/>
                <a:gd name="connsiteY2" fmla="*/ 1893247 h 1893247"/>
                <a:gd name="connsiteX3" fmla="*/ 52660 w 1663096"/>
                <a:gd name="connsiteY3" fmla="*/ 1893247 h 1893247"/>
                <a:gd name="connsiteX4" fmla="*/ 0 w 1663096"/>
                <a:gd name="connsiteY4" fmla="*/ 0 h 1893247"/>
                <a:gd name="connsiteX0" fmla="*/ 0 w 1663096"/>
                <a:gd name="connsiteY0" fmla="*/ 0 h 1893247"/>
                <a:gd name="connsiteX1" fmla="*/ 1576922 w 1663096"/>
                <a:gd name="connsiteY1" fmla="*/ 33513 h 1893247"/>
                <a:gd name="connsiteX2" fmla="*/ 1663096 w 1663096"/>
                <a:gd name="connsiteY2" fmla="*/ 1893247 h 1893247"/>
                <a:gd name="connsiteX3" fmla="*/ 52660 w 1663096"/>
                <a:gd name="connsiteY3" fmla="*/ 1893247 h 1893247"/>
                <a:gd name="connsiteX4" fmla="*/ 0 w 1663096"/>
                <a:gd name="connsiteY4" fmla="*/ 0 h 1893247"/>
                <a:gd name="connsiteX0" fmla="*/ 0 w 1663096"/>
                <a:gd name="connsiteY0" fmla="*/ 0 h 2089531"/>
                <a:gd name="connsiteX1" fmla="*/ 1576922 w 1663096"/>
                <a:gd name="connsiteY1" fmla="*/ 33513 h 2089531"/>
                <a:gd name="connsiteX2" fmla="*/ 1663096 w 1663096"/>
                <a:gd name="connsiteY2" fmla="*/ 1893247 h 2089531"/>
                <a:gd name="connsiteX3" fmla="*/ 76597 w 1663096"/>
                <a:gd name="connsiteY3" fmla="*/ 2089531 h 2089531"/>
                <a:gd name="connsiteX4" fmla="*/ 0 w 1663096"/>
                <a:gd name="connsiteY4" fmla="*/ 0 h 208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096" h="2089531">
                  <a:moveTo>
                    <a:pt x="0" y="0"/>
                  </a:moveTo>
                  <a:lnTo>
                    <a:pt x="1576922" y="33513"/>
                  </a:lnTo>
                  <a:lnTo>
                    <a:pt x="1663096" y="1893247"/>
                  </a:lnTo>
                  <a:lnTo>
                    <a:pt x="76597" y="2089531"/>
                  </a:lnTo>
                  <a:cubicBezTo>
                    <a:pt x="76597" y="1468024"/>
                    <a:pt x="0" y="621507"/>
                    <a:pt x="0" y="0"/>
                  </a:cubicBezTo>
                  <a:close/>
                </a:path>
              </a:pathLst>
            </a:custGeom>
            <a:solidFill>
              <a:srgbClr val="4472C4">
                <a:alpha val="80000"/>
              </a:srgbClr>
            </a:solidFill>
            <a:ln w="38100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pic>
          <p:nvPicPr>
            <p:cNvPr id="9" name="Picture 8" descr="A group of potted plants&#10;&#10;Description automatically generated">
              <a:extLst>
                <a:ext uri="{FF2B5EF4-FFF2-40B4-BE49-F238E27FC236}">
                  <a16:creationId xmlns:a16="http://schemas.microsoft.com/office/drawing/2014/main" id="{39965016-CFD1-7177-4144-5A5AA454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00" b="55900" l="6950" r="33750">
                          <a14:foregroundMark x1="32550" y1="20600" x2="33750" y2="18950"/>
                          <a14:foregroundMark x1="23950" y1="12600" x2="25150" y2="12300"/>
                          <a14:foregroundMark x1="24250" y1="11250" x2="26200" y2="9800"/>
                          <a14:foregroundMark x1="7700" y1="17200" x2="6950" y2="14800"/>
                          <a14:foregroundMark x1="24400" y1="37350" x2="24400" y2="40300"/>
                          <a14:foregroundMark x1="32250" y1="21650" x2="26000" y2="25200"/>
                          <a14:foregroundMark x1="26000" y1="25200" x2="23100" y2="28900"/>
                          <a14:foregroundMark x1="18500" y1="32600" x2="19050" y2="24400"/>
                          <a14:foregroundMark x1="19050" y1="24400" x2="19250" y2="55900"/>
                          <a14:foregroundMark x1="19250" y1="55900" x2="19950" y2="54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4" t="8297" r="64471" b="42369"/>
            <a:stretch/>
          </p:blipFill>
          <p:spPr>
            <a:xfrm>
              <a:off x="2522394" y="2400504"/>
              <a:ext cx="854258" cy="1554480"/>
            </a:xfrm>
            <a:prstGeom prst="rect">
              <a:avLst/>
            </a:prstGeom>
          </p:spPr>
        </p:pic>
        <p:sp>
          <p:nvSpPr>
            <p:cNvPr id="10" name="Isosceles Triangle 1">
              <a:extLst>
                <a:ext uri="{FF2B5EF4-FFF2-40B4-BE49-F238E27FC236}">
                  <a16:creationId xmlns:a16="http://schemas.microsoft.com/office/drawing/2014/main" id="{954867B1-567D-60C4-5062-6BB4963FF17D}"/>
                </a:ext>
              </a:extLst>
            </p:cNvPr>
            <p:cNvSpPr/>
            <p:nvPr/>
          </p:nvSpPr>
          <p:spPr>
            <a:xfrm rot="15462983">
              <a:off x="2219757" y="2046355"/>
              <a:ext cx="407200" cy="1275178"/>
            </a:xfrm>
            <a:custGeom>
              <a:avLst/>
              <a:gdLst>
                <a:gd name="connsiteX0" fmla="*/ 0 w 900118"/>
                <a:gd name="connsiteY0" fmla="*/ 1641712 h 1641712"/>
                <a:gd name="connsiteX1" fmla="*/ 450059 w 900118"/>
                <a:gd name="connsiteY1" fmla="*/ 0 h 1641712"/>
                <a:gd name="connsiteX2" fmla="*/ 900118 w 900118"/>
                <a:gd name="connsiteY2" fmla="*/ 1641712 h 1641712"/>
                <a:gd name="connsiteX3" fmla="*/ 0 w 900118"/>
                <a:gd name="connsiteY3" fmla="*/ 1641712 h 1641712"/>
                <a:gd name="connsiteX0" fmla="*/ 0 w 565840"/>
                <a:gd name="connsiteY0" fmla="*/ 1137708 h 1641712"/>
                <a:gd name="connsiteX1" fmla="*/ 115781 w 565840"/>
                <a:gd name="connsiteY1" fmla="*/ 0 h 1641712"/>
                <a:gd name="connsiteX2" fmla="*/ 565840 w 565840"/>
                <a:gd name="connsiteY2" fmla="*/ 1641712 h 1641712"/>
                <a:gd name="connsiteX3" fmla="*/ 0 w 565840"/>
                <a:gd name="connsiteY3" fmla="*/ 1137708 h 1641712"/>
                <a:gd name="connsiteX0" fmla="*/ 0 w 578394"/>
                <a:gd name="connsiteY0" fmla="*/ 1090744 h 1641712"/>
                <a:gd name="connsiteX1" fmla="*/ 128335 w 578394"/>
                <a:gd name="connsiteY1" fmla="*/ 0 h 1641712"/>
                <a:gd name="connsiteX2" fmla="*/ 578394 w 578394"/>
                <a:gd name="connsiteY2" fmla="*/ 1641712 h 1641712"/>
                <a:gd name="connsiteX3" fmla="*/ 0 w 578394"/>
                <a:gd name="connsiteY3" fmla="*/ 1090744 h 1641712"/>
                <a:gd name="connsiteX0" fmla="*/ 0 w 274505"/>
                <a:gd name="connsiteY0" fmla="*/ 1090744 h 1532726"/>
                <a:gd name="connsiteX1" fmla="*/ 128335 w 274505"/>
                <a:gd name="connsiteY1" fmla="*/ 0 h 1532726"/>
                <a:gd name="connsiteX2" fmla="*/ 274505 w 274505"/>
                <a:gd name="connsiteY2" fmla="*/ 1532726 h 1532726"/>
                <a:gd name="connsiteX3" fmla="*/ 0 w 274505"/>
                <a:gd name="connsiteY3" fmla="*/ 1090744 h 1532726"/>
                <a:gd name="connsiteX0" fmla="*/ 0 w 432082"/>
                <a:gd name="connsiteY0" fmla="*/ 1090744 h 1225471"/>
                <a:gd name="connsiteX1" fmla="*/ 128335 w 432082"/>
                <a:gd name="connsiteY1" fmla="*/ 0 h 1225471"/>
                <a:gd name="connsiteX2" fmla="*/ 432082 w 432082"/>
                <a:gd name="connsiteY2" fmla="*/ 1225471 h 1225471"/>
                <a:gd name="connsiteX3" fmla="*/ 0 w 432082"/>
                <a:gd name="connsiteY3" fmla="*/ 1090744 h 1225471"/>
                <a:gd name="connsiteX0" fmla="*/ 860 w 303747"/>
                <a:gd name="connsiteY0" fmla="*/ 1539921 h 1539921"/>
                <a:gd name="connsiteX1" fmla="*/ 0 w 303747"/>
                <a:gd name="connsiteY1" fmla="*/ 0 h 1539921"/>
                <a:gd name="connsiteX2" fmla="*/ 303747 w 303747"/>
                <a:gd name="connsiteY2" fmla="*/ 1225471 h 1539921"/>
                <a:gd name="connsiteX3" fmla="*/ 860 w 303747"/>
                <a:gd name="connsiteY3" fmla="*/ 1539921 h 1539921"/>
                <a:gd name="connsiteX0" fmla="*/ 157171 w 460058"/>
                <a:gd name="connsiteY0" fmla="*/ 1406906 h 1406906"/>
                <a:gd name="connsiteX1" fmla="*/ 0 w 460058"/>
                <a:gd name="connsiteY1" fmla="*/ 0 h 1406906"/>
                <a:gd name="connsiteX2" fmla="*/ 460058 w 460058"/>
                <a:gd name="connsiteY2" fmla="*/ 1092456 h 1406906"/>
                <a:gd name="connsiteX3" fmla="*/ 157171 w 460058"/>
                <a:gd name="connsiteY3" fmla="*/ 1406906 h 1406906"/>
                <a:gd name="connsiteX0" fmla="*/ 144249 w 447136"/>
                <a:gd name="connsiteY0" fmla="*/ 1384145 h 1384145"/>
                <a:gd name="connsiteX1" fmla="*/ 0 w 447136"/>
                <a:gd name="connsiteY1" fmla="*/ 0 h 1384145"/>
                <a:gd name="connsiteX2" fmla="*/ 447136 w 447136"/>
                <a:gd name="connsiteY2" fmla="*/ 1069695 h 1384145"/>
                <a:gd name="connsiteX3" fmla="*/ 144249 w 447136"/>
                <a:gd name="connsiteY3" fmla="*/ 1384145 h 1384145"/>
                <a:gd name="connsiteX0" fmla="*/ 320198 w 623085"/>
                <a:gd name="connsiteY0" fmla="*/ 1526700 h 1526700"/>
                <a:gd name="connsiteX1" fmla="*/ 0 w 623085"/>
                <a:gd name="connsiteY1" fmla="*/ 0 h 1526700"/>
                <a:gd name="connsiteX2" fmla="*/ 623085 w 623085"/>
                <a:gd name="connsiteY2" fmla="*/ 1212250 h 1526700"/>
                <a:gd name="connsiteX3" fmla="*/ 320198 w 623085"/>
                <a:gd name="connsiteY3" fmla="*/ 1526700 h 1526700"/>
                <a:gd name="connsiteX0" fmla="*/ 195821 w 623085"/>
                <a:gd name="connsiteY0" fmla="*/ 1449335 h 1449335"/>
                <a:gd name="connsiteX1" fmla="*/ 0 w 623085"/>
                <a:gd name="connsiteY1" fmla="*/ 0 h 1449335"/>
                <a:gd name="connsiteX2" fmla="*/ 623085 w 623085"/>
                <a:gd name="connsiteY2" fmla="*/ 1212250 h 1449335"/>
                <a:gd name="connsiteX3" fmla="*/ 195821 w 623085"/>
                <a:gd name="connsiteY3" fmla="*/ 1449335 h 1449335"/>
                <a:gd name="connsiteX0" fmla="*/ 195821 w 623085"/>
                <a:gd name="connsiteY0" fmla="*/ 1449335 h 1449335"/>
                <a:gd name="connsiteX1" fmla="*/ 0 w 623085"/>
                <a:gd name="connsiteY1" fmla="*/ 0 h 1449335"/>
                <a:gd name="connsiteX2" fmla="*/ 623085 w 623085"/>
                <a:gd name="connsiteY2" fmla="*/ 1212250 h 1449335"/>
                <a:gd name="connsiteX3" fmla="*/ 195821 w 623085"/>
                <a:gd name="connsiteY3" fmla="*/ 1449335 h 1449335"/>
                <a:gd name="connsiteX0" fmla="*/ 195821 w 548045"/>
                <a:gd name="connsiteY0" fmla="*/ 1449335 h 1449335"/>
                <a:gd name="connsiteX1" fmla="*/ 0 w 548045"/>
                <a:gd name="connsiteY1" fmla="*/ 0 h 1449335"/>
                <a:gd name="connsiteX2" fmla="*/ 548045 w 548045"/>
                <a:gd name="connsiteY2" fmla="*/ 1130730 h 1449335"/>
                <a:gd name="connsiteX3" fmla="*/ 195821 w 548045"/>
                <a:gd name="connsiteY3" fmla="*/ 1449335 h 1449335"/>
                <a:gd name="connsiteX0" fmla="*/ 195821 w 516032"/>
                <a:gd name="connsiteY0" fmla="*/ 1449335 h 1449335"/>
                <a:gd name="connsiteX1" fmla="*/ 0 w 516032"/>
                <a:gd name="connsiteY1" fmla="*/ 0 h 1449335"/>
                <a:gd name="connsiteX2" fmla="*/ 516032 w 516032"/>
                <a:gd name="connsiteY2" fmla="*/ 1138464 h 1449335"/>
                <a:gd name="connsiteX3" fmla="*/ 195821 w 516032"/>
                <a:gd name="connsiteY3" fmla="*/ 1449335 h 1449335"/>
                <a:gd name="connsiteX0" fmla="*/ 183388 w 516032"/>
                <a:gd name="connsiteY0" fmla="*/ 1463987 h 1463987"/>
                <a:gd name="connsiteX1" fmla="*/ 0 w 516032"/>
                <a:gd name="connsiteY1" fmla="*/ 0 h 1463987"/>
                <a:gd name="connsiteX2" fmla="*/ 516032 w 516032"/>
                <a:gd name="connsiteY2" fmla="*/ 1138464 h 1463987"/>
                <a:gd name="connsiteX3" fmla="*/ 183388 w 516032"/>
                <a:gd name="connsiteY3" fmla="*/ 1463987 h 1463987"/>
                <a:gd name="connsiteX0" fmla="*/ 183388 w 516032"/>
                <a:gd name="connsiteY0" fmla="*/ 1463987 h 1463987"/>
                <a:gd name="connsiteX1" fmla="*/ 0 w 516032"/>
                <a:gd name="connsiteY1" fmla="*/ 0 h 1463987"/>
                <a:gd name="connsiteX2" fmla="*/ 516032 w 516032"/>
                <a:gd name="connsiteY2" fmla="*/ 1138464 h 1463987"/>
                <a:gd name="connsiteX3" fmla="*/ 183388 w 516032"/>
                <a:gd name="connsiteY3" fmla="*/ 1463987 h 1463987"/>
                <a:gd name="connsiteX0" fmla="*/ 245818 w 578462"/>
                <a:gd name="connsiteY0" fmla="*/ 1570766 h 1570766"/>
                <a:gd name="connsiteX1" fmla="*/ 0 w 578462"/>
                <a:gd name="connsiteY1" fmla="*/ 0 h 1570766"/>
                <a:gd name="connsiteX2" fmla="*/ 578462 w 578462"/>
                <a:gd name="connsiteY2" fmla="*/ 1245243 h 1570766"/>
                <a:gd name="connsiteX3" fmla="*/ 245818 w 578462"/>
                <a:gd name="connsiteY3" fmla="*/ 1570766 h 1570766"/>
                <a:gd name="connsiteX0" fmla="*/ 161516 w 494160"/>
                <a:gd name="connsiteY0" fmla="*/ 1616087 h 1616087"/>
                <a:gd name="connsiteX1" fmla="*/ 0 w 494160"/>
                <a:gd name="connsiteY1" fmla="*/ 0 h 1616087"/>
                <a:gd name="connsiteX2" fmla="*/ 494160 w 494160"/>
                <a:gd name="connsiteY2" fmla="*/ 1290564 h 1616087"/>
                <a:gd name="connsiteX3" fmla="*/ 161516 w 494160"/>
                <a:gd name="connsiteY3" fmla="*/ 1616087 h 1616087"/>
                <a:gd name="connsiteX0" fmla="*/ 161516 w 494160"/>
                <a:gd name="connsiteY0" fmla="*/ 1616087 h 1616087"/>
                <a:gd name="connsiteX1" fmla="*/ 0 w 494160"/>
                <a:gd name="connsiteY1" fmla="*/ 0 h 1616087"/>
                <a:gd name="connsiteX2" fmla="*/ 494160 w 494160"/>
                <a:gd name="connsiteY2" fmla="*/ 1290564 h 1616087"/>
                <a:gd name="connsiteX3" fmla="*/ 161516 w 494160"/>
                <a:gd name="connsiteY3" fmla="*/ 1616087 h 1616087"/>
                <a:gd name="connsiteX0" fmla="*/ 161516 w 465581"/>
                <a:gd name="connsiteY0" fmla="*/ 1616087 h 1616087"/>
                <a:gd name="connsiteX1" fmla="*/ 0 w 465581"/>
                <a:gd name="connsiteY1" fmla="*/ 0 h 1616087"/>
                <a:gd name="connsiteX2" fmla="*/ 465581 w 465581"/>
                <a:gd name="connsiteY2" fmla="*/ 1090455 h 1616087"/>
                <a:gd name="connsiteX3" fmla="*/ 161516 w 465581"/>
                <a:gd name="connsiteY3" fmla="*/ 1616087 h 1616087"/>
                <a:gd name="connsiteX0" fmla="*/ 125335 w 465581"/>
                <a:gd name="connsiteY0" fmla="*/ 1771150 h 1771149"/>
                <a:gd name="connsiteX1" fmla="*/ 0 w 465581"/>
                <a:gd name="connsiteY1" fmla="*/ 0 h 1771149"/>
                <a:gd name="connsiteX2" fmla="*/ 465581 w 465581"/>
                <a:gd name="connsiteY2" fmla="*/ 1090455 h 1771149"/>
                <a:gd name="connsiteX3" fmla="*/ 125335 w 465581"/>
                <a:gd name="connsiteY3" fmla="*/ 1771150 h 1771149"/>
                <a:gd name="connsiteX0" fmla="*/ 207091 w 547337"/>
                <a:gd name="connsiteY0" fmla="*/ 1912898 h 1912899"/>
                <a:gd name="connsiteX1" fmla="*/ 0 w 547337"/>
                <a:gd name="connsiteY1" fmla="*/ -1 h 1912899"/>
                <a:gd name="connsiteX2" fmla="*/ 547337 w 547337"/>
                <a:gd name="connsiteY2" fmla="*/ 1232203 h 1912899"/>
                <a:gd name="connsiteX3" fmla="*/ 207091 w 547337"/>
                <a:gd name="connsiteY3" fmla="*/ 1912898 h 1912899"/>
                <a:gd name="connsiteX0" fmla="*/ 207091 w 385758"/>
                <a:gd name="connsiteY0" fmla="*/ 1912900 h 2793310"/>
                <a:gd name="connsiteX1" fmla="*/ 0 w 385758"/>
                <a:gd name="connsiteY1" fmla="*/ 1 h 2793310"/>
                <a:gd name="connsiteX2" fmla="*/ 385758 w 385758"/>
                <a:gd name="connsiteY2" fmla="*/ 2793310 h 2793310"/>
                <a:gd name="connsiteX3" fmla="*/ 207091 w 385758"/>
                <a:gd name="connsiteY3" fmla="*/ 1912900 h 2793310"/>
                <a:gd name="connsiteX0" fmla="*/ 218640 w 385758"/>
                <a:gd name="connsiteY0" fmla="*/ 1917735 h 2793308"/>
                <a:gd name="connsiteX1" fmla="*/ 0 w 385758"/>
                <a:gd name="connsiteY1" fmla="*/ -1 h 2793308"/>
                <a:gd name="connsiteX2" fmla="*/ 385758 w 385758"/>
                <a:gd name="connsiteY2" fmla="*/ 2793308 h 2793308"/>
                <a:gd name="connsiteX3" fmla="*/ 218640 w 385758"/>
                <a:gd name="connsiteY3" fmla="*/ 1917735 h 2793308"/>
                <a:gd name="connsiteX0" fmla="*/ 209978 w 385758"/>
                <a:gd name="connsiteY0" fmla="*/ 1914110 h 2793310"/>
                <a:gd name="connsiteX1" fmla="*/ 0 w 385758"/>
                <a:gd name="connsiteY1" fmla="*/ 1 h 2793310"/>
                <a:gd name="connsiteX2" fmla="*/ 385758 w 385758"/>
                <a:gd name="connsiteY2" fmla="*/ 2793310 h 2793310"/>
                <a:gd name="connsiteX3" fmla="*/ 209978 w 385758"/>
                <a:gd name="connsiteY3" fmla="*/ 1914110 h 2793310"/>
                <a:gd name="connsiteX0" fmla="*/ 238197 w 413977"/>
                <a:gd name="connsiteY0" fmla="*/ 1963036 h 2842236"/>
                <a:gd name="connsiteX1" fmla="*/ 0 w 413977"/>
                <a:gd name="connsiteY1" fmla="*/ 1 h 2842236"/>
                <a:gd name="connsiteX2" fmla="*/ 413977 w 413977"/>
                <a:gd name="connsiteY2" fmla="*/ 2842236 h 2842236"/>
                <a:gd name="connsiteX3" fmla="*/ 238197 w 413977"/>
                <a:gd name="connsiteY3" fmla="*/ 1963036 h 2842236"/>
                <a:gd name="connsiteX0" fmla="*/ 272799 w 413977"/>
                <a:gd name="connsiteY0" fmla="*/ 1992688 h 2842236"/>
                <a:gd name="connsiteX1" fmla="*/ 0 w 413977"/>
                <a:gd name="connsiteY1" fmla="*/ 1 h 2842236"/>
                <a:gd name="connsiteX2" fmla="*/ 413977 w 413977"/>
                <a:gd name="connsiteY2" fmla="*/ 2842236 h 2842236"/>
                <a:gd name="connsiteX3" fmla="*/ 272799 w 413977"/>
                <a:gd name="connsiteY3" fmla="*/ 1992688 h 2842236"/>
                <a:gd name="connsiteX0" fmla="*/ 237771 w 378949"/>
                <a:gd name="connsiteY0" fmla="*/ 2036690 h 2886238"/>
                <a:gd name="connsiteX1" fmla="*/ 0 w 378949"/>
                <a:gd name="connsiteY1" fmla="*/ 0 h 2886238"/>
                <a:gd name="connsiteX2" fmla="*/ 378949 w 378949"/>
                <a:gd name="connsiteY2" fmla="*/ 2886238 h 2886238"/>
                <a:gd name="connsiteX3" fmla="*/ 237771 w 378949"/>
                <a:gd name="connsiteY3" fmla="*/ 2036690 h 288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949" h="2886238">
                  <a:moveTo>
                    <a:pt x="237771" y="2036690"/>
                  </a:moveTo>
                  <a:cubicBezTo>
                    <a:pt x="169520" y="1305561"/>
                    <a:pt x="50165" y="525239"/>
                    <a:pt x="0" y="0"/>
                  </a:cubicBezTo>
                  <a:lnTo>
                    <a:pt x="378949" y="2886238"/>
                  </a:lnTo>
                  <a:lnTo>
                    <a:pt x="237771" y="2036690"/>
                  </a:lnTo>
                  <a:close/>
                </a:path>
              </a:pathLst>
            </a:custGeom>
            <a:solidFill>
              <a:srgbClr val="8FAADC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1" name="Isosceles Triangle 1">
              <a:extLst>
                <a:ext uri="{FF2B5EF4-FFF2-40B4-BE49-F238E27FC236}">
                  <a16:creationId xmlns:a16="http://schemas.microsoft.com/office/drawing/2014/main" id="{E8FB5270-76DD-9CA5-E498-A1CDD2A4EDFB}"/>
                </a:ext>
              </a:extLst>
            </p:cNvPr>
            <p:cNvSpPr/>
            <p:nvPr/>
          </p:nvSpPr>
          <p:spPr>
            <a:xfrm rot="16200000">
              <a:off x="1747902" y="2675547"/>
              <a:ext cx="1096976" cy="829540"/>
            </a:xfrm>
            <a:custGeom>
              <a:avLst/>
              <a:gdLst>
                <a:gd name="connsiteX0" fmla="*/ 0 w 900118"/>
                <a:gd name="connsiteY0" fmla="*/ 1641712 h 1641712"/>
                <a:gd name="connsiteX1" fmla="*/ 450059 w 900118"/>
                <a:gd name="connsiteY1" fmla="*/ 0 h 1641712"/>
                <a:gd name="connsiteX2" fmla="*/ 900118 w 900118"/>
                <a:gd name="connsiteY2" fmla="*/ 1641712 h 1641712"/>
                <a:gd name="connsiteX3" fmla="*/ 0 w 900118"/>
                <a:gd name="connsiteY3" fmla="*/ 1641712 h 1641712"/>
                <a:gd name="connsiteX0" fmla="*/ 0 w 565840"/>
                <a:gd name="connsiteY0" fmla="*/ 1137708 h 1641712"/>
                <a:gd name="connsiteX1" fmla="*/ 115781 w 565840"/>
                <a:gd name="connsiteY1" fmla="*/ 0 h 1641712"/>
                <a:gd name="connsiteX2" fmla="*/ 565840 w 565840"/>
                <a:gd name="connsiteY2" fmla="*/ 1641712 h 1641712"/>
                <a:gd name="connsiteX3" fmla="*/ 0 w 565840"/>
                <a:gd name="connsiteY3" fmla="*/ 1137708 h 1641712"/>
                <a:gd name="connsiteX0" fmla="*/ 0 w 578394"/>
                <a:gd name="connsiteY0" fmla="*/ 1090744 h 1641712"/>
                <a:gd name="connsiteX1" fmla="*/ 128335 w 578394"/>
                <a:gd name="connsiteY1" fmla="*/ 0 h 1641712"/>
                <a:gd name="connsiteX2" fmla="*/ 578394 w 578394"/>
                <a:gd name="connsiteY2" fmla="*/ 1641712 h 1641712"/>
                <a:gd name="connsiteX3" fmla="*/ 0 w 578394"/>
                <a:gd name="connsiteY3" fmla="*/ 1090744 h 1641712"/>
                <a:gd name="connsiteX0" fmla="*/ 0 w 274505"/>
                <a:gd name="connsiteY0" fmla="*/ 1090744 h 1532726"/>
                <a:gd name="connsiteX1" fmla="*/ 128335 w 274505"/>
                <a:gd name="connsiteY1" fmla="*/ 0 h 1532726"/>
                <a:gd name="connsiteX2" fmla="*/ 274505 w 274505"/>
                <a:gd name="connsiteY2" fmla="*/ 1532726 h 1532726"/>
                <a:gd name="connsiteX3" fmla="*/ 0 w 274505"/>
                <a:gd name="connsiteY3" fmla="*/ 1090744 h 1532726"/>
                <a:gd name="connsiteX0" fmla="*/ 0 w 316326"/>
                <a:gd name="connsiteY0" fmla="*/ 1435051 h 1532726"/>
                <a:gd name="connsiteX1" fmla="*/ 170156 w 316326"/>
                <a:gd name="connsiteY1" fmla="*/ 0 h 1532726"/>
                <a:gd name="connsiteX2" fmla="*/ 316326 w 316326"/>
                <a:gd name="connsiteY2" fmla="*/ 1532726 h 1532726"/>
                <a:gd name="connsiteX3" fmla="*/ 0 w 316326"/>
                <a:gd name="connsiteY3" fmla="*/ 1435051 h 1532726"/>
                <a:gd name="connsiteX0" fmla="*/ 0 w 763613"/>
                <a:gd name="connsiteY0" fmla="*/ 1435051 h 1435051"/>
                <a:gd name="connsiteX1" fmla="*/ 170156 w 763613"/>
                <a:gd name="connsiteY1" fmla="*/ 0 h 1435051"/>
                <a:gd name="connsiteX2" fmla="*/ 763613 w 763613"/>
                <a:gd name="connsiteY2" fmla="*/ 1278302 h 1435051"/>
                <a:gd name="connsiteX3" fmla="*/ 0 w 763613"/>
                <a:gd name="connsiteY3" fmla="*/ 1435051 h 1435051"/>
                <a:gd name="connsiteX0" fmla="*/ 173873 w 937486"/>
                <a:gd name="connsiteY0" fmla="*/ 1532301 h 1532301"/>
                <a:gd name="connsiteX1" fmla="*/ 0 w 937486"/>
                <a:gd name="connsiteY1" fmla="*/ 0 h 1532301"/>
                <a:gd name="connsiteX2" fmla="*/ 937486 w 937486"/>
                <a:gd name="connsiteY2" fmla="*/ 1375552 h 1532301"/>
                <a:gd name="connsiteX3" fmla="*/ 173873 w 937486"/>
                <a:gd name="connsiteY3" fmla="*/ 1532301 h 1532301"/>
                <a:gd name="connsiteX0" fmla="*/ 162955 w 937486"/>
                <a:gd name="connsiteY0" fmla="*/ 1498987 h 1498987"/>
                <a:gd name="connsiteX1" fmla="*/ 0 w 937486"/>
                <a:gd name="connsiteY1" fmla="*/ 0 h 1498987"/>
                <a:gd name="connsiteX2" fmla="*/ 937486 w 937486"/>
                <a:gd name="connsiteY2" fmla="*/ 1375552 h 1498987"/>
                <a:gd name="connsiteX3" fmla="*/ 162955 w 937486"/>
                <a:gd name="connsiteY3" fmla="*/ 1498987 h 1498987"/>
                <a:gd name="connsiteX0" fmla="*/ 0 w 774531"/>
                <a:gd name="connsiteY0" fmla="*/ 1454115 h 1454115"/>
                <a:gd name="connsiteX1" fmla="*/ 309802 w 774531"/>
                <a:gd name="connsiteY1" fmla="*/ 0 h 1454115"/>
                <a:gd name="connsiteX2" fmla="*/ 774531 w 774531"/>
                <a:gd name="connsiteY2" fmla="*/ 1330680 h 1454115"/>
                <a:gd name="connsiteX3" fmla="*/ 0 w 774531"/>
                <a:gd name="connsiteY3" fmla="*/ 1454115 h 1454115"/>
                <a:gd name="connsiteX0" fmla="*/ 0 w 1077096"/>
                <a:gd name="connsiteY0" fmla="*/ 1364375 h 1364375"/>
                <a:gd name="connsiteX1" fmla="*/ 612367 w 1077096"/>
                <a:gd name="connsiteY1" fmla="*/ 0 h 1364375"/>
                <a:gd name="connsiteX2" fmla="*/ 1077096 w 1077096"/>
                <a:gd name="connsiteY2" fmla="*/ 1330680 h 1364375"/>
                <a:gd name="connsiteX3" fmla="*/ 0 w 1077096"/>
                <a:gd name="connsiteY3" fmla="*/ 1364375 h 1364375"/>
                <a:gd name="connsiteX0" fmla="*/ 0 w 1077096"/>
                <a:gd name="connsiteY0" fmla="*/ 1364375 h 1364375"/>
                <a:gd name="connsiteX1" fmla="*/ 636005 w 1077096"/>
                <a:gd name="connsiteY1" fmla="*/ 0 h 1364375"/>
                <a:gd name="connsiteX2" fmla="*/ 1077096 w 1077096"/>
                <a:gd name="connsiteY2" fmla="*/ 1330680 h 1364375"/>
                <a:gd name="connsiteX3" fmla="*/ 0 w 1077096"/>
                <a:gd name="connsiteY3" fmla="*/ 1364375 h 1364375"/>
                <a:gd name="connsiteX0" fmla="*/ 0 w 1153919"/>
                <a:gd name="connsiteY0" fmla="*/ 1364375 h 1383963"/>
                <a:gd name="connsiteX1" fmla="*/ 636005 w 1153919"/>
                <a:gd name="connsiteY1" fmla="*/ 0 h 1383963"/>
                <a:gd name="connsiteX2" fmla="*/ 1153919 w 1153919"/>
                <a:gd name="connsiteY2" fmla="*/ 1383963 h 1383963"/>
                <a:gd name="connsiteX3" fmla="*/ 0 w 1153919"/>
                <a:gd name="connsiteY3" fmla="*/ 1364375 h 1383963"/>
                <a:gd name="connsiteX0" fmla="*/ 0 w 1035727"/>
                <a:gd name="connsiteY0" fmla="*/ 1389616 h 1389616"/>
                <a:gd name="connsiteX1" fmla="*/ 517813 w 1035727"/>
                <a:gd name="connsiteY1" fmla="*/ 0 h 1389616"/>
                <a:gd name="connsiteX2" fmla="*/ 1035727 w 1035727"/>
                <a:gd name="connsiteY2" fmla="*/ 1383963 h 1389616"/>
                <a:gd name="connsiteX3" fmla="*/ 0 w 1035727"/>
                <a:gd name="connsiteY3" fmla="*/ 1389616 h 1389616"/>
                <a:gd name="connsiteX0" fmla="*/ 0 w 1140391"/>
                <a:gd name="connsiteY0" fmla="*/ 1389616 h 1389616"/>
                <a:gd name="connsiteX1" fmla="*/ 622477 w 1140391"/>
                <a:gd name="connsiteY1" fmla="*/ 0 h 1389616"/>
                <a:gd name="connsiteX2" fmla="*/ 1140391 w 1140391"/>
                <a:gd name="connsiteY2" fmla="*/ 1383963 h 1389616"/>
                <a:gd name="connsiteX3" fmla="*/ 0 w 1140391"/>
                <a:gd name="connsiteY3" fmla="*/ 1389616 h 1389616"/>
                <a:gd name="connsiteX0" fmla="*/ 0 w 1031177"/>
                <a:gd name="connsiteY0" fmla="*/ 1389616 h 1404692"/>
                <a:gd name="connsiteX1" fmla="*/ 622477 w 1031177"/>
                <a:gd name="connsiteY1" fmla="*/ 0 h 1404692"/>
                <a:gd name="connsiteX2" fmla="*/ 1031177 w 1031177"/>
                <a:gd name="connsiteY2" fmla="*/ 1404692 h 1404692"/>
                <a:gd name="connsiteX3" fmla="*/ 0 w 1031177"/>
                <a:gd name="connsiteY3" fmla="*/ 1389616 h 1404692"/>
                <a:gd name="connsiteX0" fmla="*/ 0 w 1037006"/>
                <a:gd name="connsiteY0" fmla="*/ 1425020 h 1425019"/>
                <a:gd name="connsiteX1" fmla="*/ 628306 w 1037006"/>
                <a:gd name="connsiteY1" fmla="*/ 0 h 1425019"/>
                <a:gd name="connsiteX2" fmla="*/ 1037006 w 1037006"/>
                <a:gd name="connsiteY2" fmla="*/ 1404692 h 1425019"/>
                <a:gd name="connsiteX3" fmla="*/ 0 w 1037006"/>
                <a:gd name="connsiteY3" fmla="*/ 1425020 h 1425019"/>
                <a:gd name="connsiteX0" fmla="*/ 0 w 1022232"/>
                <a:gd name="connsiteY0" fmla="*/ 1425020 h 1425020"/>
                <a:gd name="connsiteX1" fmla="*/ 613532 w 1022232"/>
                <a:gd name="connsiteY1" fmla="*/ 0 h 1425020"/>
                <a:gd name="connsiteX2" fmla="*/ 1022232 w 1022232"/>
                <a:gd name="connsiteY2" fmla="*/ 1404692 h 1425020"/>
                <a:gd name="connsiteX3" fmla="*/ 0 w 1022232"/>
                <a:gd name="connsiteY3" fmla="*/ 1425020 h 1425020"/>
                <a:gd name="connsiteX0" fmla="*/ 0 w 1028141"/>
                <a:gd name="connsiteY0" fmla="*/ 1416047 h 1416047"/>
                <a:gd name="connsiteX1" fmla="*/ 619441 w 1028141"/>
                <a:gd name="connsiteY1" fmla="*/ 0 h 1416047"/>
                <a:gd name="connsiteX2" fmla="*/ 1028141 w 1028141"/>
                <a:gd name="connsiteY2" fmla="*/ 1404692 h 1416047"/>
                <a:gd name="connsiteX3" fmla="*/ 0 w 1028141"/>
                <a:gd name="connsiteY3" fmla="*/ 1416047 h 1416047"/>
                <a:gd name="connsiteX0" fmla="*/ 0 w 1016323"/>
                <a:gd name="connsiteY0" fmla="*/ 1420537 h 1420536"/>
                <a:gd name="connsiteX1" fmla="*/ 607623 w 1016323"/>
                <a:gd name="connsiteY1" fmla="*/ 0 h 1420536"/>
                <a:gd name="connsiteX2" fmla="*/ 1016323 w 1016323"/>
                <a:gd name="connsiteY2" fmla="*/ 1404692 h 1420536"/>
                <a:gd name="connsiteX3" fmla="*/ 0 w 1016323"/>
                <a:gd name="connsiteY3" fmla="*/ 1420537 h 1420536"/>
                <a:gd name="connsiteX0" fmla="*/ 0 w 993570"/>
                <a:gd name="connsiteY0" fmla="*/ 1420538 h 1420538"/>
                <a:gd name="connsiteX1" fmla="*/ 584870 w 993570"/>
                <a:gd name="connsiteY1" fmla="*/ 0 h 1420538"/>
                <a:gd name="connsiteX2" fmla="*/ 993570 w 993570"/>
                <a:gd name="connsiteY2" fmla="*/ 1404692 h 1420538"/>
                <a:gd name="connsiteX3" fmla="*/ 0 w 993570"/>
                <a:gd name="connsiteY3" fmla="*/ 1420538 h 1420538"/>
                <a:gd name="connsiteX0" fmla="*/ 0 w 1020874"/>
                <a:gd name="connsiteY0" fmla="*/ 1420538 h 1420538"/>
                <a:gd name="connsiteX1" fmla="*/ 584870 w 1020874"/>
                <a:gd name="connsiteY1" fmla="*/ 0 h 1420538"/>
                <a:gd name="connsiteX2" fmla="*/ 1020874 w 1020874"/>
                <a:gd name="connsiteY2" fmla="*/ 1404693 h 1420538"/>
                <a:gd name="connsiteX3" fmla="*/ 0 w 1020874"/>
                <a:gd name="connsiteY3" fmla="*/ 1420538 h 1420538"/>
                <a:gd name="connsiteX0" fmla="*/ 0 w 1020874"/>
                <a:gd name="connsiteY0" fmla="*/ 1645242 h 1645242"/>
                <a:gd name="connsiteX1" fmla="*/ 595575 w 1020874"/>
                <a:gd name="connsiteY1" fmla="*/ 0 h 1645242"/>
                <a:gd name="connsiteX2" fmla="*/ 1020874 w 1020874"/>
                <a:gd name="connsiteY2" fmla="*/ 1629397 h 1645242"/>
                <a:gd name="connsiteX3" fmla="*/ 0 w 1020874"/>
                <a:gd name="connsiteY3" fmla="*/ 1645242 h 164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874" h="1645242">
                  <a:moveTo>
                    <a:pt x="0" y="1645242"/>
                  </a:moveTo>
                  <a:lnTo>
                    <a:pt x="595575" y="0"/>
                  </a:lnTo>
                  <a:lnTo>
                    <a:pt x="1020874" y="1629397"/>
                  </a:lnTo>
                  <a:lnTo>
                    <a:pt x="0" y="1645242"/>
                  </a:lnTo>
                  <a:close/>
                </a:path>
              </a:pathLst>
            </a:custGeom>
            <a:solidFill>
              <a:srgbClr val="8FAADC">
                <a:alpha val="6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3E22B3D-9973-A474-9470-EA5581F1428D}"/>
              </a:ext>
            </a:extLst>
          </p:cNvPr>
          <p:cNvSpPr txBox="1"/>
          <p:nvPr/>
        </p:nvSpPr>
        <p:spPr>
          <a:xfrm>
            <a:off x="5138875" y="1393018"/>
            <a:ext cx="3803327" cy="26237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mmWave Radar with Synthetic Aperture Radar</a:t>
            </a:r>
          </a:p>
          <a:p>
            <a:pPr algn="ctr"/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High-Resolution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Wetness Sensitive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Environment Robustness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4F51D16-2CC1-74C5-9B75-31D05B6E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35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F771-E9D5-0A29-C7B3-0760CFA71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Existing Work</a:t>
            </a:r>
          </a:p>
        </p:txBody>
      </p:sp>
      <p:pic>
        <p:nvPicPr>
          <p:cNvPr id="4" name="Picture 3" descr="A diagram of a plant with a radar and a plant with text&#10;&#10;AI-generated content may be incorrect.">
            <a:extLst>
              <a:ext uri="{FF2B5EF4-FFF2-40B4-BE49-F238E27FC236}">
                <a16:creationId xmlns:a16="http://schemas.microsoft.com/office/drawing/2014/main" id="{0D8CE974-3F0C-027E-E798-38F59E299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380" y="1574927"/>
            <a:ext cx="3686415" cy="2228970"/>
          </a:xfrm>
          <a:prstGeom prst="rect">
            <a:avLst/>
          </a:prstGeom>
        </p:spPr>
      </p:pic>
      <p:pic>
        <p:nvPicPr>
          <p:cNvPr id="5" name="Picture 4" descr="A computer generated image of a machine&#10;&#10;AI-generated content may be incorrect.">
            <a:extLst>
              <a:ext uri="{FF2B5EF4-FFF2-40B4-BE49-F238E27FC236}">
                <a16:creationId xmlns:a16="http://schemas.microsoft.com/office/drawing/2014/main" id="{AEC5246B-5BB5-EC6D-C41D-A0DD9D08A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949" y="1574686"/>
            <a:ext cx="2239056" cy="2229451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37981E0-71A6-3E2B-85DB-1F722C0A0E9E}"/>
              </a:ext>
            </a:extLst>
          </p:cNvPr>
          <p:cNvSpPr txBox="1"/>
          <p:nvPr/>
        </p:nvSpPr>
        <p:spPr>
          <a:xfrm>
            <a:off x="1181714" y="4053194"/>
            <a:ext cx="3683888" cy="34624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err="1">
                <a:latin typeface="Arial"/>
                <a:ea typeface="+mj-ea"/>
                <a:cs typeface="Arial"/>
              </a:rPr>
              <a:t>mmLeaf</a:t>
            </a:r>
            <a:r>
              <a:rPr lang="en-US" b="1">
                <a:latin typeface="Arial"/>
                <a:ea typeface="+mj-ea"/>
                <a:cs typeface="Arial"/>
              </a:rPr>
              <a:t>: </a:t>
            </a:r>
            <a:r>
              <a:rPr lang="en-US" b="1" err="1">
                <a:latin typeface="Arial"/>
                <a:ea typeface="+mj-ea"/>
                <a:cs typeface="Arial"/>
              </a:rPr>
              <a:t>MobiSys</a:t>
            </a:r>
            <a:r>
              <a:rPr lang="en-US" b="1">
                <a:latin typeface="Arial"/>
                <a:ea typeface="+mj-ea"/>
                <a:cs typeface="Arial"/>
              </a:rPr>
              <a:t>-Poster 2023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13934A6B-63BF-C370-F151-82ED8541EA09}"/>
              </a:ext>
            </a:extLst>
          </p:cNvPr>
          <p:cNvSpPr txBox="1"/>
          <p:nvPr/>
        </p:nvSpPr>
        <p:spPr>
          <a:xfrm>
            <a:off x="5164539" y="4053194"/>
            <a:ext cx="3683888" cy="34624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/>
                <a:ea typeface="+mj-ea"/>
                <a:cs typeface="Arial"/>
              </a:rPr>
              <a:t>Hydra: </a:t>
            </a:r>
            <a:r>
              <a:rPr lang="en-US" b="1" err="1">
                <a:latin typeface="Arial"/>
                <a:ea typeface="+mj-ea"/>
                <a:cs typeface="Arial"/>
              </a:rPr>
              <a:t>MobiCom</a:t>
            </a:r>
            <a:r>
              <a:rPr lang="en-US" b="1">
                <a:latin typeface="Arial"/>
                <a:ea typeface="+mj-ea"/>
                <a:cs typeface="Arial"/>
              </a:rPr>
              <a:t> 2024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BE5B1C2-A2A3-7DC9-62A7-5674F12554A8}"/>
              </a:ext>
            </a:extLst>
          </p:cNvPr>
          <p:cNvSpPr txBox="1"/>
          <p:nvPr/>
        </p:nvSpPr>
        <p:spPr>
          <a:xfrm>
            <a:off x="78164" y="2224686"/>
            <a:ext cx="8992809" cy="931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ptos"/>
              </a:rPr>
              <a:t>No</a:t>
            </a:r>
            <a:r>
              <a:rPr lang="en-US" sz="2800" b="1">
                <a:solidFill>
                  <a:schemeClr val="bg1"/>
                </a:solidFill>
                <a:latin typeface="Aptos"/>
                <a:ea typeface="+mn-lt"/>
                <a:cs typeface="+mn-lt"/>
              </a:rPr>
              <a:t> existing study has conducted an in-depth analysis of the SAR‐specific features</a:t>
            </a:r>
            <a:endParaRPr lang="en-US" sz="2800" b="1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E2D2EE-ABE1-72AF-E6DC-3D738DEF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91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851BE-FE3C-B077-932D-25392248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Arial"/>
                <a:cs typeface="Arial"/>
              </a:rPr>
              <a:t>Challenge 1: Pixel Noises in SAR</a:t>
            </a:r>
          </a:p>
        </p:txBody>
      </p:sp>
      <p:pic>
        <p:nvPicPr>
          <p:cNvPr id="8" name="Picture 7" descr="A black sign in a room with white cabinets&#10;&#10;AI-generated content may be incorrect.">
            <a:extLst>
              <a:ext uri="{FF2B5EF4-FFF2-40B4-BE49-F238E27FC236}">
                <a16:creationId xmlns:a16="http://schemas.microsoft.com/office/drawing/2014/main" id="{CEEB2D6A-5D39-91C0-56D0-3A2F9D255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79" y="1371502"/>
            <a:ext cx="2830547" cy="2859482"/>
          </a:xfrm>
          <a:prstGeom prst="rect">
            <a:avLst/>
          </a:prstGeom>
        </p:spPr>
      </p:pic>
      <p:pic>
        <p:nvPicPr>
          <p:cNvPr id="9" name="Picture 8" descr="A black and white image of a triangle&#10;&#10;AI-generated content may be incorrect.">
            <a:extLst>
              <a:ext uri="{FF2B5EF4-FFF2-40B4-BE49-F238E27FC236}">
                <a16:creationId xmlns:a16="http://schemas.microsoft.com/office/drawing/2014/main" id="{1FA72532-2F46-0FFE-F273-A17445B7D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930" y="1371502"/>
            <a:ext cx="4324070" cy="2854139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CEDF37B0-24F5-78D4-4303-64EC26963301}"/>
              </a:ext>
            </a:extLst>
          </p:cNvPr>
          <p:cNvSpPr txBox="1"/>
          <p:nvPr/>
        </p:nvSpPr>
        <p:spPr>
          <a:xfrm>
            <a:off x="1333479" y="4225641"/>
            <a:ext cx="2830547" cy="3770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ea typeface="+mn-lt"/>
                <a:cs typeface="+mn-lt"/>
              </a:rPr>
              <a:t>Plastic Target “A”</a:t>
            </a:r>
            <a:endParaRPr lang="en-US" sz="2000">
              <a:ea typeface="+mj-ea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D3E4DC5-67F0-FD49-9309-0CA5D4F12336}"/>
              </a:ext>
            </a:extLst>
          </p:cNvPr>
          <p:cNvSpPr txBox="1"/>
          <p:nvPr/>
        </p:nvSpPr>
        <p:spPr>
          <a:xfrm>
            <a:off x="4819930" y="4225641"/>
            <a:ext cx="2830547" cy="3770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ea typeface="+mn-lt"/>
                <a:cs typeface="+mn-lt"/>
              </a:rPr>
              <a:t>SAR Image Result</a:t>
            </a:r>
            <a:endParaRPr lang="en-US" sz="2000">
              <a:ea typeface="+mj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DE260-58E6-3C11-9886-E37338E2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5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41A28-5675-2338-B862-7EAF66AD1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0A4CD-A167-EF3B-ED0E-4A2706654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51535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/>
                <a:cs typeface="Arial"/>
              </a:rPr>
              <a:t>Challenge 2: Limited Pixel Intensity Features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C63CBD3-A2C1-E4AA-78C2-546FCA907817}"/>
              </a:ext>
            </a:extLst>
          </p:cNvPr>
          <p:cNvSpPr txBox="1"/>
          <p:nvPr/>
        </p:nvSpPr>
        <p:spPr>
          <a:xfrm>
            <a:off x="296" y="4288517"/>
            <a:ext cx="9144352" cy="27699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b="1">
              <a:ea typeface="+mj-e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8AA616-D962-C9DD-182B-3AA7AD45B7DD}"/>
              </a:ext>
            </a:extLst>
          </p:cNvPr>
          <p:cNvGrpSpPr/>
          <p:nvPr/>
        </p:nvGrpSpPr>
        <p:grpSpPr>
          <a:xfrm>
            <a:off x="225052" y="1507191"/>
            <a:ext cx="2269751" cy="2308172"/>
            <a:chOff x="2304320" y="1068294"/>
            <a:chExt cx="2578100" cy="2578100"/>
          </a:xfrm>
        </p:grpSpPr>
        <p:pic>
          <p:nvPicPr>
            <p:cNvPr id="25" name="Picture 24" descr="A close-up of some leaves&#10;&#10;Description automatically generated">
              <a:extLst>
                <a:ext uri="{FF2B5EF4-FFF2-40B4-BE49-F238E27FC236}">
                  <a16:creationId xmlns:a16="http://schemas.microsoft.com/office/drawing/2014/main" id="{74F9A432-0D3C-24B7-1F7E-2CD21ABCD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70" r="11866"/>
            <a:stretch/>
          </p:blipFill>
          <p:spPr>
            <a:xfrm>
              <a:off x="2304320" y="1068294"/>
              <a:ext cx="2578100" cy="257810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982B453-5D27-48A9-EA20-FDB3796230F6}"/>
                </a:ext>
              </a:extLst>
            </p:cNvPr>
            <p:cNvSpPr/>
            <p:nvPr/>
          </p:nvSpPr>
          <p:spPr>
            <a:xfrm>
              <a:off x="3973859" y="2151934"/>
              <a:ext cx="233756" cy="18563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126B8F1-EEB1-BD79-95B1-42C65CD69E10}"/>
                </a:ext>
              </a:extLst>
            </p:cNvPr>
            <p:cNvSpPr/>
            <p:nvPr/>
          </p:nvSpPr>
          <p:spPr>
            <a:xfrm>
              <a:off x="3589899" y="2391420"/>
              <a:ext cx="233756" cy="18563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ECC9F15-03AF-4F5E-1862-E33EB354C554}"/>
                </a:ext>
              </a:extLst>
            </p:cNvPr>
            <p:cNvSpPr/>
            <p:nvPr/>
          </p:nvSpPr>
          <p:spPr>
            <a:xfrm>
              <a:off x="3199159" y="2770701"/>
              <a:ext cx="233756" cy="18563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30F1D54-7A9D-67D7-381C-2A2E26AAE6CB}"/>
              </a:ext>
            </a:extLst>
          </p:cNvPr>
          <p:cNvGrpSpPr/>
          <p:nvPr/>
        </p:nvGrpSpPr>
        <p:grpSpPr>
          <a:xfrm>
            <a:off x="2786614" y="1507191"/>
            <a:ext cx="2269751" cy="2308172"/>
            <a:chOff x="5418780" y="1068294"/>
            <a:chExt cx="2578100" cy="2578100"/>
          </a:xfrm>
        </p:grpSpPr>
        <p:pic>
          <p:nvPicPr>
            <p:cNvPr id="21" name="Picture 20" descr="A close-up of a scan&#10;&#10;Description automatically generated">
              <a:extLst>
                <a:ext uri="{FF2B5EF4-FFF2-40B4-BE49-F238E27FC236}">
                  <a16:creationId xmlns:a16="http://schemas.microsoft.com/office/drawing/2014/main" id="{E1571082-C6AC-399F-0F91-89616A875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8" t="9305" r="11189" b="13583"/>
            <a:stretch/>
          </p:blipFill>
          <p:spPr>
            <a:xfrm>
              <a:off x="5418780" y="1068294"/>
              <a:ext cx="2578100" cy="257810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F13FC7B-9387-DC87-1E18-A12438F30DD1}"/>
                </a:ext>
              </a:extLst>
            </p:cNvPr>
            <p:cNvSpPr/>
            <p:nvPr/>
          </p:nvSpPr>
          <p:spPr>
            <a:xfrm>
              <a:off x="7309294" y="1966304"/>
              <a:ext cx="233756" cy="18563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89DF7F-ACBB-5ED3-2797-A85F15AF6DD7}"/>
                </a:ext>
              </a:extLst>
            </p:cNvPr>
            <p:cNvSpPr/>
            <p:nvPr/>
          </p:nvSpPr>
          <p:spPr>
            <a:xfrm>
              <a:off x="6966585" y="2205790"/>
              <a:ext cx="233756" cy="18563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32BE8C4-3E7E-6D4D-30AC-DDEAA96A9A8C}"/>
                </a:ext>
              </a:extLst>
            </p:cNvPr>
            <p:cNvSpPr/>
            <p:nvPr/>
          </p:nvSpPr>
          <p:spPr>
            <a:xfrm>
              <a:off x="6651472" y="2577050"/>
              <a:ext cx="233756" cy="18563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CA72560-6A2D-7672-4B17-5FD97EF92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918" y="1594377"/>
            <a:ext cx="3950494" cy="22717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A7DDC4-6F2F-BED6-EC8A-D3839809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D3960A2-9842-8F22-16AE-DB8B6FC45FBF}"/>
              </a:ext>
            </a:extLst>
          </p:cNvPr>
          <p:cNvSpPr txBox="1"/>
          <p:nvPr/>
        </p:nvSpPr>
        <p:spPr>
          <a:xfrm>
            <a:off x="225052" y="3855473"/>
            <a:ext cx="2269752" cy="43858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ea typeface="+mj-ea"/>
              </a:rPr>
              <a:t>RGB Image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7FB47ED-A1C6-BDBE-547C-44C46E9F4014}"/>
              </a:ext>
            </a:extLst>
          </p:cNvPr>
          <p:cNvSpPr txBox="1"/>
          <p:nvPr/>
        </p:nvSpPr>
        <p:spPr>
          <a:xfrm>
            <a:off x="2786613" y="3855473"/>
            <a:ext cx="2269751" cy="43858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ea typeface="+mj-ea"/>
              </a:rPr>
              <a:t>SAR Image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08ED389E-4882-3DB2-D5A4-4AE4D844B678}"/>
              </a:ext>
            </a:extLst>
          </p:cNvPr>
          <p:cNvSpPr txBox="1"/>
          <p:nvPr/>
        </p:nvSpPr>
        <p:spPr>
          <a:xfrm>
            <a:off x="5194918" y="3860552"/>
            <a:ext cx="3724030" cy="43858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ea typeface="+mj-ea"/>
              </a:rPr>
              <a:t>Pixel Intensity Are Unstable</a:t>
            </a:r>
          </a:p>
        </p:txBody>
      </p:sp>
    </p:spTree>
    <p:extLst>
      <p:ext uri="{BB962C8B-B14F-4D97-AF65-F5344CB8AC3E}">
        <p14:creationId xmlns:p14="http://schemas.microsoft.com/office/powerpoint/2010/main" val="3983417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20BA4-5F5F-B0F1-E6B0-C11C7D85C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916D-9C6C-4F21-9153-329FD2C7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/>
                <a:cs typeface="Arial"/>
              </a:rPr>
              <a:t>Challenge 3: Complex 3D Plant Structure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3377EA8-9F39-8431-930D-4998285FE7BF}"/>
              </a:ext>
            </a:extLst>
          </p:cNvPr>
          <p:cNvSpPr txBox="1"/>
          <p:nvPr/>
        </p:nvSpPr>
        <p:spPr>
          <a:xfrm>
            <a:off x="-353" y="4231983"/>
            <a:ext cx="9144353" cy="43858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ea typeface="+mj-ea"/>
              </a:rPr>
              <a:t>SAR image can hardly see the wetness feature for Complex 3D Structure.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E7F05-AF12-F2A9-51C4-0FCB9474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712" y="1329932"/>
            <a:ext cx="2735596" cy="27211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B33460-E885-5E4E-7F75-2D1D2DD3410C}"/>
              </a:ext>
            </a:extLst>
          </p:cNvPr>
          <p:cNvGrpSpPr/>
          <p:nvPr/>
        </p:nvGrpSpPr>
        <p:grpSpPr>
          <a:xfrm>
            <a:off x="1228777" y="1331047"/>
            <a:ext cx="2846054" cy="2658755"/>
            <a:chOff x="2304320" y="3996694"/>
            <a:chExt cx="2578100" cy="25781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322AAD1-85CB-FCA7-C759-3DA96250FA2D}"/>
                </a:ext>
              </a:extLst>
            </p:cNvPr>
            <p:cNvGrpSpPr/>
            <p:nvPr/>
          </p:nvGrpSpPr>
          <p:grpSpPr>
            <a:xfrm>
              <a:off x="2304320" y="3996694"/>
              <a:ext cx="2578100" cy="2578100"/>
              <a:chOff x="2304320" y="3996694"/>
              <a:chExt cx="2578100" cy="257810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EA98CEE-D5A6-8DCF-7129-AD1D27C9C8F3}"/>
                  </a:ext>
                </a:extLst>
              </p:cNvPr>
              <p:cNvGrpSpPr/>
              <p:nvPr/>
            </p:nvGrpSpPr>
            <p:grpSpPr>
              <a:xfrm>
                <a:off x="2304320" y="3996694"/>
                <a:ext cx="2578100" cy="2578100"/>
                <a:chOff x="2304320" y="3996694"/>
                <a:chExt cx="2578100" cy="2578100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C46F0C3A-F237-C414-AF5B-B87EB0DF43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/>
                <a:stretch/>
              </p:blipFill>
              <p:spPr>
                <a:xfrm>
                  <a:off x="2304320" y="3996694"/>
                  <a:ext cx="2578100" cy="2578100"/>
                </a:xfrm>
                <a:prstGeom prst="rect">
                  <a:avLst/>
                </a:prstGeom>
              </p:spPr>
            </p:pic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1D8EFEB3-EDB1-CE98-5842-62EB87840B31}"/>
                    </a:ext>
                  </a:extLst>
                </p:cNvPr>
                <p:cNvSpPr/>
                <p:nvPr/>
              </p:nvSpPr>
              <p:spPr>
                <a:xfrm>
                  <a:off x="3224369" y="4054551"/>
                  <a:ext cx="365530" cy="481459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2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12D80CEB-470C-354D-23F6-D03787E81A8A}"/>
                    </a:ext>
                  </a:extLst>
                </p:cNvPr>
                <p:cNvSpPr/>
                <p:nvPr/>
              </p:nvSpPr>
              <p:spPr>
                <a:xfrm>
                  <a:off x="2792925" y="4286185"/>
                  <a:ext cx="295180" cy="249826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2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932C659B-42A4-8255-4DBB-62A76D4A2DB3}"/>
                    </a:ext>
                  </a:extLst>
                </p:cNvPr>
                <p:cNvSpPr/>
                <p:nvPr/>
              </p:nvSpPr>
              <p:spPr>
                <a:xfrm>
                  <a:off x="3298499" y="4682414"/>
                  <a:ext cx="423644" cy="885348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2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1A0D3615-7C30-66CB-664D-03B347DE59D2}"/>
                    </a:ext>
                  </a:extLst>
                </p:cNvPr>
                <p:cNvSpPr/>
                <p:nvPr/>
              </p:nvSpPr>
              <p:spPr>
                <a:xfrm>
                  <a:off x="3834859" y="4554113"/>
                  <a:ext cx="359508" cy="627018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2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8FA2BC71-ED8D-EE89-1F1C-5813C3955D89}"/>
                    </a:ext>
                  </a:extLst>
                </p:cNvPr>
                <p:cNvSpPr/>
                <p:nvPr/>
              </p:nvSpPr>
              <p:spPr>
                <a:xfrm>
                  <a:off x="3956494" y="4054552"/>
                  <a:ext cx="416126" cy="305381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2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</p:grp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F7FCA61-160A-5F4C-1E28-DAF020E1280F}"/>
                  </a:ext>
                </a:extLst>
              </p:cNvPr>
              <p:cNvSpPr/>
              <p:nvPr/>
            </p:nvSpPr>
            <p:spPr>
              <a:xfrm>
                <a:off x="2672676" y="5181131"/>
                <a:ext cx="551693" cy="498716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CD3CAA9-499C-7D08-8FA2-17630C9D6E16}"/>
                </a:ext>
              </a:extLst>
            </p:cNvPr>
            <p:cNvSpPr/>
            <p:nvPr/>
          </p:nvSpPr>
          <p:spPr>
            <a:xfrm>
              <a:off x="3834859" y="5318404"/>
              <a:ext cx="511755" cy="49871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A0A1486-BCDB-9AE2-3DD6-27F1E12A4DD6}"/>
                </a:ext>
              </a:extLst>
            </p:cNvPr>
            <p:cNvSpPr/>
            <p:nvPr/>
          </p:nvSpPr>
          <p:spPr>
            <a:xfrm>
              <a:off x="4314234" y="5011943"/>
              <a:ext cx="511755" cy="49871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3E426-1F89-42B5-EE82-B89C1C18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90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B1F4234-435B-8DD0-E028-378377ECC626}"/>
              </a:ext>
            </a:extLst>
          </p:cNvPr>
          <p:cNvSpPr txBox="1">
            <a:spLocks/>
          </p:cNvSpPr>
          <p:nvPr/>
        </p:nvSpPr>
        <p:spPr>
          <a:xfrm>
            <a:off x="742950" y="3881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>
                <a:latin typeface="Arial"/>
                <a:cs typeface="Arial"/>
              </a:rPr>
              <a:t>System Design</a:t>
            </a:r>
            <a:endParaRPr lang="en-US" sz="330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25D449D-787A-262C-F3AC-B58020CB0F89}"/>
              </a:ext>
            </a:extLst>
          </p:cNvPr>
          <p:cNvGrpSpPr/>
          <p:nvPr/>
        </p:nvGrpSpPr>
        <p:grpSpPr>
          <a:xfrm>
            <a:off x="670049" y="1979144"/>
            <a:ext cx="7963163" cy="2032844"/>
            <a:chOff x="670049" y="1979144"/>
            <a:chExt cx="7963163" cy="203284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4B644D4-0471-C292-DC1B-1F82851CFA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0041" y="3100991"/>
              <a:ext cx="211347" cy="12532"/>
            </a:xfrm>
            <a:prstGeom prst="line">
              <a:avLst/>
            </a:prstGeom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46CAF7D-1A2C-5BF8-CC94-C21785E3A9D1}"/>
                </a:ext>
              </a:extLst>
            </p:cNvPr>
            <p:cNvGrpSpPr/>
            <p:nvPr/>
          </p:nvGrpSpPr>
          <p:grpSpPr>
            <a:xfrm>
              <a:off x="676247" y="2578896"/>
              <a:ext cx="1197633" cy="1018504"/>
              <a:chOff x="1151393" y="2183469"/>
              <a:chExt cx="2225259" cy="1771515"/>
            </a:xfrm>
          </p:grpSpPr>
          <p:pic>
            <p:nvPicPr>
              <p:cNvPr id="53" name="Picture 52" descr="Flexarm Pneumatic Easy Push Downward Assistance Kit for BA 40 &amp; 100 ...">
                <a:extLst>
                  <a:ext uri="{FF2B5EF4-FFF2-40B4-BE49-F238E27FC236}">
                    <a16:creationId xmlns:a16="http://schemas.microsoft.com/office/drawing/2014/main" id="{BBFD76C1-C930-E654-A334-04B67B841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250" b="90000" l="10000" r="90000">
                            <a14:foregroundMark x1="66250" y1="9750" x2="68000" y2="8250"/>
                            <a14:foregroundMark x1="62750" y1="9000" x2="64250" y2="9250"/>
                            <a14:foregroundMark x1="72500" y1="88000" x2="73750" y2="84750"/>
                            <a14:foregroundMark x1="62250" y1="84250" x2="63000" y2="82000"/>
                            <a14:foregroundMark x1="45000" y1="54000" x2="51000" y2="52000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393" y="2183469"/>
                <a:ext cx="1297800" cy="1640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Rectangle 7">
                <a:extLst>
                  <a:ext uri="{FF2B5EF4-FFF2-40B4-BE49-F238E27FC236}">
                    <a16:creationId xmlns:a16="http://schemas.microsoft.com/office/drawing/2014/main" id="{2C9AC6D9-5C51-E659-BE33-06B37A44F894}"/>
                  </a:ext>
                </a:extLst>
              </p:cNvPr>
              <p:cNvSpPr/>
              <p:nvPr/>
            </p:nvSpPr>
            <p:spPr>
              <a:xfrm>
                <a:off x="1587341" y="2356189"/>
                <a:ext cx="610730" cy="1285240"/>
              </a:xfrm>
              <a:custGeom>
                <a:avLst/>
                <a:gdLst>
                  <a:gd name="connsiteX0" fmla="*/ 0 w 1798320"/>
                  <a:gd name="connsiteY0" fmla="*/ 0 h 1518920"/>
                  <a:gd name="connsiteX1" fmla="*/ 1798320 w 1798320"/>
                  <a:gd name="connsiteY1" fmla="*/ 0 h 1518920"/>
                  <a:gd name="connsiteX2" fmla="*/ 1798320 w 1798320"/>
                  <a:gd name="connsiteY2" fmla="*/ 1518920 h 1518920"/>
                  <a:gd name="connsiteX3" fmla="*/ 0 w 1798320"/>
                  <a:gd name="connsiteY3" fmla="*/ 1518920 h 1518920"/>
                  <a:gd name="connsiteX4" fmla="*/ 0 w 1798320"/>
                  <a:gd name="connsiteY4" fmla="*/ 0 h 1518920"/>
                  <a:gd name="connsiteX0" fmla="*/ 0 w 1798320"/>
                  <a:gd name="connsiteY0" fmla="*/ 0 h 1518920"/>
                  <a:gd name="connsiteX1" fmla="*/ 1351280 w 1798320"/>
                  <a:gd name="connsiteY1" fmla="*/ 314960 h 1518920"/>
                  <a:gd name="connsiteX2" fmla="*/ 1798320 w 1798320"/>
                  <a:gd name="connsiteY2" fmla="*/ 1518920 h 1518920"/>
                  <a:gd name="connsiteX3" fmla="*/ 0 w 1798320"/>
                  <a:gd name="connsiteY3" fmla="*/ 1518920 h 1518920"/>
                  <a:gd name="connsiteX4" fmla="*/ 0 w 1798320"/>
                  <a:gd name="connsiteY4" fmla="*/ 0 h 1518920"/>
                  <a:gd name="connsiteX0" fmla="*/ 0 w 1452880"/>
                  <a:gd name="connsiteY0" fmla="*/ 0 h 1518920"/>
                  <a:gd name="connsiteX1" fmla="*/ 1351280 w 1452880"/>
                  <a:gd name="connsiteY1" fmla="*/ 314960 h 1518920"/>
                  <a:gd name="connsiteX2" fmla="*/ 1452880 w 1452880"/>
                  <a:gd name="connsiteY2" fmla="*/ 960120 h 1518920"/>
                  <a:gd name="connsiteX3" fmla="*/ 0 w 1452880"/>
                  <a:gd name="connsiteY3" fmla="*/ 1518920 h 1518920"/>
                  <a:gd name="connsiteX4" fmla="*/ 0 w 1452880"/>
                  <a:gd name="connsiteY4" fmla="*/ 0 h 1518920"/>
                  <a:gd name="connsiteX0" fmla="*/ 0 w 1452880"/>
                  <a:gd name="connsiteY0" fmla="*/ 0 h 1234440"/>
                  <a:gd name="connsiteX1" fmla="*/ 1351280 w 1452880"/>
                  <a:gd name="connsiteY1" fmla="*/ 314960 h 1234440"/>
                  <a:gd name="connsiteX2" fmla="*/ 1452880 w 1452880"/>
                  <a:gd name="connsiteY2" fmla="*/ 960120 h 1234440"/>
                  <a:gd name="connsiteX3" fmla="*/ 822960 w 1452880"/>
                  <a:gd name="connsiteY3" fmla="*/ 1234440 h 1234440"/>
                  <a:gd name="connsiteX4" fmla="*/ 0 w 1452880"/>
                  <a:gd name="connsiteY4" fmla="*/ 0 h 1234440"/>
                  <a:gd name="connsiteX0" fmla="*/ 0 w 904240"/>
                  <a:gd name="connsiteY0" fmla="*/ 0 h 929640"/>
                  <a:gd name="connsiteX1" fmla="*/ 802640 w 904240"/>
                  <a:gd name="connsiteY1" fmla="*/ 10160 h 929640"/>
                  <a:gd name="connsiteX2" fmla="*/ 904240 w 904240"/>
                  <a:gd name="connsiteY2" fmla="*/ 655320 h 929640"/>
                  <a:gd name="connsiteX3" fmla="*/ 274320 w 904240"/>
                  <a:gd name="connsiteY3" fmla="*/ 929640 h 929640"/>
                  <a:gd name="connsiteX4" fmla="*/ 0 w 904240"/>
                  <a:gd name="connsiteY4" fmla="*/ 0 h 929640"/>
                  <a:gd name="connsiteX0" fmla="*/ 0 w 904240"/>
                  <a:gd name="connsiteY0" fmla="*/ 0 h 1031240"/>
                  <a:gd name="connsiteX1" fmla="*/ 802640 w 904240"/>
                  <a:gd name="connsiteY1" fmla="*/ 10160 h 1031240"/>
                  <a:gd name="connsiteX2" fmla="*/ 904240 w 904240"/>
                  <a:gd name="connsiteY2" fmla="*/ 655320 h 1031240"/>
                  <a:gd name="connsiteX3" fmla="*/ 142240 w 904240"/>
                  <a:gd name="connsiteY3" fmla="*/ 1031240 h 1031240"/>
                  <a:gd name="connsiteX4" fmla="*/ 0 w 904240"/>
                  <a:gd name="connsiteY4" fmla="*/ 0 h 1031240"/>
                  <a:gd name="connsiteX0" fmla="*/ 0 w 924560"/>
                  <a:gd name="connsiteY0" fmla="*/ 0 h 1031240"/>
                  <a:gd name="connsiteX1" fmla="*/ 802640 w 924560"/>
                  <a:gd name="connsiteY1" fmla="*/ 10160 h 1031240"/>
                  <a:gd name="connsiteX2" fmla="*/ 924560 w 924560"/>
                  <a:gd name="connsiteY2" fmla="*/ 695960 h 1031240"/>
                  <a:gd name="connsiteX3" fmla="*/ 142240 w 924560"/>
                  <a:gd name="connsiteY3" fmla="*/ 1031240 h 1031240"/>
                  <a:gd name="connsiteX4" fmla="*/ 0 w 924560"/>
                  <a:gd name="connsiteY4" fmla="*/ 0 h 1031240"/>
                  <a:gd name="connsiteX0" fmla="*/ 0 w 924560"/>
                  <a:gd name="connsiteY0" fmla="*/ 142240 h 1173480"/>
                  <a:gd name="connsiteX1" fmla="*/ 822960 w 924560"/>
                  <a:gd name="connsiteY1" fmla="*/ 0 h 1173480"/>
                  <a:gd name="connsiteX2" fmla="*/ 924560 w 924560"/>
                  <a:gd name="connsiteY2" fmla="*/ 838200 h 1173480"/>
                  <a:gd name="connsiteX3" fmla="*/ 142240 w 924560"/>
                  <a:gd name="connsiteY3" fmla="*/ 1173480 h 1173480"/>
                  <a:gd name="connsiteX4" fmla="*/ 0 w 924560"/>
                  <a:gd name="connsiteY4" fmla="*/ 142240 h 1173480"/>
                  <a:gd name="connsiteX0" fmla="*/ 0 w 924560"/>
                  <a:gd name="connsiteY0" fmla="*/ 254000 h 1285240"/>
                  <a:gd name="connsiteX1" fmla="*/ 812800 w 924560"/>
                  <a:gd name="connsiteY1" fmla="*/ 0 h 1285240"/>
                  <a:gd name="connsiteX2" fmla="*/ 924560 w 924560"/>
                  <a:gd name="connsiteY2" fmla="*/ 949960 h 1285240"/>
                  <a:gd name="connsiteX3" fmla="*/ 142240 w 924560"/>
                  <a:gd name="connsiteY3" fmla="*/ 1285240 h 1285240"/>
                  <a:gd name="connsiteX4" fmla="*/ 0 w 924560"/>
                  <a:gd name="connsiteY4" fmla="*/ 254000 h 1285240"/>
                  <a:gd name="connsiteX0" fmla="*/ 0 w 853440"/>
                  <a:gd name="connsiteY0" fmla="*/ 254000 h 1285240"/>
                  <a:gd name="connsiteX1" fmla="*/ 812800 w 853440"/>
                  <a:gd name="connsiteY1" fmla="*/ 0 h 1285240"/>
                  <a:gd name="connsiteX2" fmla="*/ 853440 w 853440"/>
                  <a:gd name="connsiteY2" fmla="*/ 970280 h 1285240"/>
                  <a:gd name="connsiteX3" fmla="*/ 142240 w 853440"/>
                  <a:gd name="connsiteY3" fmla="*/ 1285240 h 1285240"/>
                  <a:gd name="connsiteX4" fmla="*/ 0 w 853440"/>
                  <a:gd name="connsiteY4" fmla="*/ 254000 h 1285240"/>
                  <a:gd name="connsiteX0" fmla="*/ 0 w 772160"/>
                  <a:gd name="connsiteY0" fmla="*/ 223520 h 1285240"/>
                  <a:gd name="connsiteX1" fmla="*/ 731520 w 772160"/>
                  <a:gd name="connsiteY1" fmla="*/ 0 h 1285240"/>
                  <a:gd name="connsiteX2" fmla="*/ 772160 w 772160"/>
                  <a:gd name="connsiteY2" fmla="*/ 970280 h 1285240"/>
                  <a:gd name="connsiteX3" fmla="*/ 60960 w 772160"/>
                  <a:gd name="connsiteY3" fmla="*/ 1285240 h 1285240"/>
                  <a:gd name="connsiteX4" fmla="*/ 0 w 772160"/>
                  <a:gd name="connsiteY4" fmla="*/ 223520 h 1285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60" h="1285240">
                    <a:moveTo>
                      <a:pt x="0" y="223520"/>
                    </a:moveTo>
                    <a:lnTo>
                      <a:pt x="731520" y="0"/>
                    </a:lnTo>
                    <a:lnTo>
                      <a:pt x="772160" y="970280"/>
                    </a:lnTo>
                    <a:lnTo>
                      <a:pt x="60960" y="1285240"/>
                    </a:lnTo>
                    <a:lnTo>
                      <a:pt x="0" y="223520"/>
                    </a:lnTo>
                    <a:close/>
                  </a:path>
                </a:pathLst>
              </a:custGeom>
              <a:noFill/>
              <a:ln w="28575" cap="flat" cmpd="sng" algn="ctr">
                <a:solidFill>
                  <a:schemeClr val="dk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A3F85A70-C5C0-D5C0-0D9B-92F5019797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36" t="5959" r="42266" b="2434"/>
              <a:stretch/>
            </p:blipFill>
            <p:spPr bwMode="auto">
              <a:xfrm>
                <a:off x="1587341" y="2924222"/>
                <a:ext cx="506037" cy="376847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2Right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Isosceles Triangle 1">
                <a:extLst>
                  <a:ext uri="{FF2B5EF4-FFF2-40B4-BE49-F238E27FC236}">
                    <a16:creationId xmlns:a16="http://schemas.microsoft.com/office/drawing/2014/main" id="{D0B1B2B8-6F21-7483-047C-9569E5F3ED12}"/>
                  </a:ext>
                </a:extLst>
              </p:cNvPr>
              <p:cNvSpPr/>
              <p:nvPr/>
            </p:nvSpPr>
            <p:spPr>
              <a:xfrm rot="18639570">
                <a:off x="2268287" y="2607514"/>
                <a:ext cx="445600" cy="1140460"/>
              </a:xfrm>
              <a:custGeom>
                <a:avLst/>
                <a:gdLst>
                  <a:gd name="connsiteX0" fmla="*/ 0 w 900118"/>
                  <a:gd name="connsiteY0" fmla="*/ 1641712 h 1641712"/>
                  <a:gd name="connsiteX1" fmla="*/ 450059 w 900118"/>
                  <a:gd name="connsiteY1" fmla="*/ 0 h 1641712"/>
                  <a:gd name="connsiteX2" fmla="*/ 900118 w 900118"/>
                  <a:gd name="connsiteY2" fmla="*/ 1641712 h 1641712"/>
                  <a:gd name="connsiteX3" fmla="*/ 0 w 900118"/>
                  <a:gd name="connsiteY3" fmla="*/ 1641712 h 1641712"/>
                  <a:gd name="connsiteX0" fmla="*/ 0 w 565840"/>
                  <a:gd name="connsiteY0" fmla="*/ 1137708 h 1641712"/>
                  <a:gd name="connsiteX1" fmla="*/ 115781 w 565840"/>
                  <a:gd name="connsiteY1" fmla="*/ 0 h 1641712"/>
                  <a:gd name="connsiteX2" fmla="*/ 565840 w 565840"/>
                  <a:gd name="connsiteY2" fmla="*/ 1641712 h 1641712"/>
                  <a:gd name="connsiteX3" fmla="*/ 0 w 565840"/>
                  <a:gd name="connsiteY3" fmla="*/ 1137708 h 1641712"/>
                  <a:gd name="connsiteX0" fmla="*/ 0 w 578394"/>
                  <a:gd name="connsiteY0" fmla="*/ 1090744 h 1641712"/>
                  <a:gd name="connsiteX1" fmla="*/ 128335 w 578394"/>
                  <a:gd name="connsiteY1" fmla="*/ 0 h 1641712"/>
                  <a:gd name="connsiteX2" fmla="*/ 578394 w 578394"/>
                  <a:gd name="connsiteY2" fmla="*/ 1641712 h 1641712"/>
                  <a:gd name="connsiteX3" fmla="*/ 0 w 578394"/>
                  <a:gd name="connsiteY3" fmla="*/ 1090744 h 1641712"/>
                  <a:gd name="connsiteX0" fmla="*/ 0 w 274505"/>
                  <a:gd name="connsiteY0" fmla="*/ 1090744 h 1532726"/>
                  <a:gd name="connsiteX1" fmla="*/ 128335 w 274505"/>
                  <a:gd name="connsiteY1" fmla="*/ 0 h 1532726"/>
                  <a:gd name="connsiteX2" fmla="*/ 274505 w 274505"/>
                  <a:gd name="connsiteY2" fmla="*/ 1532726 h 1532726"/>
                  <a:gd name="connsiteX3" fmla="*/ 0 w 274505"/>
                  <a:gd name="connsiteY3" fmla="*/ 1090744 h 1532726"/>
                  <a:gd name="connsiteX0" fmla="*/ 0 w 432082"/>
                  <a:gd name="connsiteY0" fmla="*/ 1090744 h 1225471"/>
                  <a:gd name="connsiteX1" fmla="*/ 128335 w 432082"/>
                  <a:gd name="connsiteY1" fmla="*/ 0 h 1225471"/>
                  <a:gd name="connsiteX2" fmla="*/ 432082 w 432082"/>
                  <a:gd name="connsiteY2" fmla="*/ 1225471 h 1225471"/>
                  <a:gd name="connsiteX3" fmla="*/ 0 w 432082"/>
                  <a:gd name="connsiteY3" fmla="*/ 1090744 h 1225471"/>
                  <a:gd name="connsiteX0" fmla="*/ 860 w 303747"/>
                  <a:gd name="connsiteY0" fmla="*/ 1539921 h 1539921"/>
                  <a:gd name="connsiteX1" fmla="*/ 0 w 303747"/>
                  <a:gd name="connsiteY1" fmla="*/ 0 h 1539921"/>
                  <a:gd name="connsiteX2" fmla="*/ 303747 w 303747"/>
                  <a:gd name="connsiteY2" fmla="*/ 1225471 h 1539921"/>
                  <a:gd name="connsiteX3" fmla="*/ 860 w 303747"/>
                  <a:gd name="connsiteY3" fmla="*/ 1539921 h 1539921"/>
                  <a:gd name="connsiteX0" fmla="*/ 157171 w 460058"/>
                  <a:gd name="connsiteY0" fmla="*/ 1406906 h 1406906"/>
                  <a:gd name="connsiteX1" fmla="*/ 0 w 460058"/>
                  <a:gd name="connsiteY1" fmla="*/ 0 h 1406906"/>
                  <a:gd name="connsiteX2" fmla="*/ 460058 w 460058"/>
                  <a:gd name="connsiteY2" fmla="*/ 1092456 h 1406906"/>
                  <a:gd name="connsiteX3" fmla="*/ 157171 w 460058"/>
                  <a:gd name="connsiteY3" fmla="*/ 1406906 h 1406906"/>
                  <a:gd name="connsiteX0" fmla="*/ 144249 w 447136"/>
                  <a:gd name="connsiteY0" fmla="*/ 1384145 h 1384145"/>
                  <a:gd name="connsiteX1" fmla="*/ 0 w 447136"/>
                  <a:gd name="connsiteY1" fmla="*/ 0 h 1384145"/>
                  <a:gd name="connsiteX2" fmla="*/ 447136 w 447136"/>
                  <a:gd name="connsiteY2" fmla="*/ 1069695 h 1384145"/>
                  <a:gd name="connsiteX3" fmla="*/ 144249 w 447136"/>
                  <a:gd name="connsiteY3" fmla="*/ 1384145 h 1384145"/>
                  <a:gd name="connsiteX0" fmla="*/ 320198 w 623085"/>
                  <a:gd name="connsiteY0" fmla="*/ 1526700 h 1526700"/>
                  <a:gd name="connsiteX1" fmla="*/ 0 w 623085"/>
                  <a:gd name="connsiteY1" fmla="*/ 0 h 1526700"/>
                  <a:gd name="connsiteX2" fmla="*/ 623085 w 623085"/>
                  <a:gd name="connsiteY2" fmla="*/ 1212250 h 1526700"/>
                  <a:gd name="connsiteX3" fmla="*/ 320198 w 623085"/>
                  <a:gd name="connsiteY3" fmla="*/ 1526700 h 1526700"/>
                  <a:gd name="connsiteX0" fmla="*/ 195821 w 623085"/>
                  <a:gd name="connsiteY0" fmla="*/ 1449335 h 1449335"/>
                  <a:gd name="connsiteX1" fmla="*/ 0 w 623085"/>
                  <a:gd name="connsiteY1" fmla="*/ 0 h 1449335"/>
                  <a:gd name="connsiteX2" fmla="*/ 623085 w 623085"/>
                  <a:gd name="connsiteY2" fmla="*/ 1212250 h 1449335"/>
                  <a:gd name="connsiteX3" fmla="*/ 195821 w 623085"/>
                  <a:gd name="connsiteY3" fmla="*/ 1449335 h 1449335"/>
                  <a:gd name="connsiteX0" fmla="*/ 195821 w 623085"/>
                  <a:gd name="connsiteY0" fmla="*/ 1449335 h 1449335"/>
                  <a:gd name="connsiteX1" fmla="*/ 0 w 623085"/>
                  <a:gd name="connsiteY1" fmla="*/ 0 h 1449335"/>
                  <a:gd name="connsiteX2" fmla="*/ 623085 w 623085"/>
                  <a:gd name="connsiteY2" fmla="*/ 1212250 h 1449335"/>
                  <a:gd name="connsiteX3" fmla="*/ 195821 w 623085"/>
                  <a:gd name="connsiteY3" fmla="*/ 1449335 h 1449335"/>
                  <a:gd name="connsiteX0" fmla="*/ 195821 w 548045"/>
                  <a:gd name="connsiteY0" fmla="*/ 1449335 h 1449335"/>
                  <a:gd name="connsiteX1" fmla="*/ 0 w 548045"/>
                  <a:gd name="connsiteY1" fmla="*/ 0 h 1449335"/>
                  <a:gd name="connsiteX2" fmla="*/ 548045 w 548045"/>
                  <a:gd name="connsiteY2" fmla="*/ 1130730 h 1449335"/>
                  <a:gd name="connsiteX3" fmla="*/ 195821 w 548045"/>
                  <a:gd name="connsiteY3" fmla="*/ 1449335 h 1449335"/>
                  <a:gd name="connsiteX0" fmla="*/ 195821 w 516032"/>
                  <a:gd name="connsiteY0" fmla="*/ 1449335 h 1449335"/>
                  <a:gd name="connsiteX1" fmla="*/ 0 w 516032"/>
                  <a:gd name="connsiteY1" fmla="*/ 0 h 1449335"/>
                  <a:gd name="connsiteX2" fmla="*/ 516032 w 516032"/>
                  <a:gd name="connsiteY2" fmla="*/ 1138464 h 1449335"/>
                  <a:gd name="connsiteX3" fmla="*/ 195821 w 516032"/>
                  <a:gd name="connsiteY3" fmla="*/ 1449335 h 1449335"/>
                  <a:gd name="connsiteX0" fmla="*/ 183388 w 516032"/>
                  <a:gd name="connsiteY0" fmla="*/ 1463987 h 1463987"/>
                  <a:gd name="connsiteX1" fmla="*/ 0 w 516032"/>
                  <a:gd name="connsiteY1" fmla="*/ 0 h 1463987"/>
                  <a:gd name="connsiteX2" fmla="*/ 516032 w 516032"/>
                  <a:gd name="connsiteY2" fmla="*/ 1138464 h 1463987"/>
                  <a:gd name="connsiteX3" fmla="*/ 183388 w 516032"/>
                  <a:gd name="connsiteY3" fmla="*/ 1463987 h 1463987"/>
                  <a:gd name="connsiteX0" fmla="*/ 183388 w 516032"/>
                  <a:gd name="connsiteY0" fmla="*/ 1463987 h 1463987"/>
                  <a:gd name="connsiteX1" fmla="*/ 0 w 516032"/>
                  <a:gd name="connsiteY1" fmla="*/ 0 h 1463987"/>
                  <a:gd name="connsiteX2" fmla="*/ 516032 w 516032"/>
                  <a:gd name="connsiteY2" fmla="*/ 1138464 h 1463987"/>
                  <a:gd name="connsiteX3" fmla="*/ 183388 w 516032"/>
                  <a:gd name="connsiteY3" fmla="*/ 1463987 h 1463987"/>
                  <a:gd name="connsiteX0" fmla="*/ 245818 w 578462"/>
                  <a:gd name="connsiteY0" fmla="*/ 1570766 h 1570766"/>
                  <a:gd name="connsiteX1" fmla="*/ 0 w 578462"/>
                  <a:gd name="connsiteY1" fmla="*/ 0 h 1570766"/>
                  <a:gd name="connsiteX2" fmla="*/ 578462 w 578462"/>
                  <a:gd name="connsiteY2" fmla="*/ 1245243 h 1570766"/>
                  <a:gd name="connsiteX3" fmla="*/ 245818 w 578462"/>
                  <a:gd name="connsiteY3" fmla="*/ 1570766 h 1570766"/>
                  <a:gd name="connsiteX0" fmla="*/ 161516 w 494160"/>
                  <a:gd name="connsiteY0" fmla="*/ 1616087 h 1616087"/>
                  <a:gd name="connsiteX1" fmla="*/ 0 w 494160"/>
                  <a:gd name="connsiteY1" fmla="*/ 0 h 1616087"/>
                  <a:gd name="connsiteX2" fmla="*/ 494160 w 494160"/>
                  <a:gd name="connsiteY2" fmla="*/ 1290564 h 1616087"/>
                  <a:gd name="connsiteX3" fmla="*/ 161516 w 494160"/>
                  <a:gd name="connsiteY3" fmla="*/ 1616087 h 1616087"/>
                  <a:gd name="connsiteX0" fmla="*/ 161516 w 494160"/>
                  <a:gd name="connsiteY0" fmla="*/ 1616087 h 1616087"/>
                  <a:gd name="connsiteX1" fmla="*/ 0 w 494160"/>
                  <a:gd name="connsiteY1" fmla="*/ 0 h 1616087"/>
                  <a:gd name="connsiteX2" fmla="*/ 494160 w 494160"/>
                  <a:gd name="connsiteY2" fmla="*/ 1290564 h 1616087"/>
                  <a:gd name="connsiteX3" fmla="*/ 161516 w 494160"/>
                  <a:gd name="connsiteY3" fmla="*/ 1616087 h 1616087"/>
                  <a:gd name="connsiteX0" fmla="*/ 161516 w 465581"/>
                  <a:gd name="connsiteY0" fmla="*/ 1616087 h 1616087"/>
                  <a:gd name="connsiteX1" fmla="*/ 0 w 465581"/>
                  <a:gd name="connsiteY1" fmla="*/ 0 h 1616087"/>
                  <a:gd name="connsiteX2" fmla="*/ 465581 w 465581"/>
                  <a:gd name="connsiteY2" fmla="*/ 1090455 h 1616087"/>
                  <a:gd name="connsiteX3" fmla="*/ 161516 w 465581"/>
                  <a:gd name="connsiteY3" fmla="*/ 1616087 h 1616087"/>
                  <a:gd name="connsiteX0" fmla="*/ 125335 w 465581"/>
                  <a:gd name="connsiteY0" fmla="*/ 1771150 h 1771149"/>
                  <a:gd name="connsiteX1" fmla="*/ 0 w 465581"/>
                  <a:gd name="connsiteY1" fmla="*/ 0 h 1771149"/>
                  <a:gd name="connsiteX2" fmla="*/ 465581 w 465581"/>
                  <a:gd name="connsiteY2" fmla="*/ 1090455 h 1771149"/>
                  <a:gd name="connsiteX3" fmla="*/ 125335 w 465581"/>
                  <a:gd name="connsiteY3" fmla="*/ 1771150 h 1771149"/>
                  <a:gd name="connsiteX0" fmla="*/ 207091 w 547337"/>
                  <a:gd name="connsiteY0" fmla="*/ 1912898 h 1912899"/>
                  <a:gd name="connsiteX1" fmla="*/ 0 w 547337"/>
                  <a:gd name="connsiteY1" fmla="*/ -1 h 1912899"/>
                  <a:gd name="connsiteX2" fmla="*/ 547337 w 547337"/>
                  <a:gd name="connsiteY2" fmla="*/ 1232203 h 1912899"/>
                  <a:gd name="connsiteX3" fmla="*/ 207091 w 547337"/>
                  <a:gd name="connsiteY3" fmla="*/ 1912898 h 1912899"/>
                  <a:gd name="connsiteX0" fmla="*/ 207091 w 385758"/>
                  <a:gd name="connsiteY0" fmla="*/ 1912900 h 2793310"/>
                  <a:gd name="connsiteX1" fmla="*/ 0 w 385758"/>
                  <a:gd name="connsiteY1" fmla="*/ 1 h 2793310"/>
                  <a:gd name="connsiteX2" fmla="*/ 385758 w 385758"/>
                  <a:gd name="connsiteY2" fmla="*/ 2793310 h 2793310"/>
                  <a:gd name="connsiteX3" fmla="*/ 207091 w 385758"/>
                  <a:gd name="connsiteY3" fmla="*/ 1912900 h 2793310"/>
                  <a:gd name="connsiteX0" fmla="*/ 218640 w 385758"/>
                  <a:gd name="connsiteY0" fmla="*/ 1917735 h 2793308"/>
                  <a:gd name="connsiteX1" fmla="*/ 0 w 385758"/>
                  <a:gd name="connsiteY1" fmla="*/ -1 h 2793308"/>
                  <a:gd name="connsiteX2" fmla="*/ 385758 w 385758"/>
                  <a:gd name="connsiteY2" fmla="*/ 2793308 h 2793308"/>
                  <a:gd name="connsiteX3" fmla="*/ 218640 w 385758"/>
                  <a:gd name="connsiteY3" fmla="*/ 1917735 h 2793308"/>
                  <a:gd name="connsiteX0" fmla="*/ 209978 w 385758"/>
                  <a:gd name="connsiteY0" fmla="*/ 1914110 h 2793310"/>
                  <a:gd name="connsiteX1" fmla="*/ 0 w 385758"/>
                  <a:gd name="connsiteY1" fmla="*/ 1 h 2793310"/>
                  <a:gd name="connsiteX2" fmla="*/ 385758 w 385758"/>
                  <a:gd name="connsiteY2" fmla="*/ 2793310 h 2793310"/>
                  <a:gd name="connsiteX3" fmla="*/ 209978 w 385758"/>
                  <a:gd name="connsiteY3" fmla="*/ 1914110 h 2793310"/>
                  <a:gd name="connsiteX0" fmla="*/ 159141 w 385758"/>
                  <a:gd name="connsiteY0" fmla="*/ 2140464 h 2793308"/>
                  <a:gd name="connsiteX1" fmla="*/ 0 w 385758"/>
                  <a:gd name="connsiteY1" fmla="*/ -1 h 2793308"/>
                  <a:gd name="connsiteX2" fmla="*/ 385758 w 385758"/>
                  <a:gd name="connsiteY2" fmla="*/ 2793308 h 2793308"/>
                  <a:gd name="connsiteX3" fmla="*/ 159141 w 385758"/>
                  <a:gd name="connsiteY3" fmla="*/ 2140464 h 2793308"/>
                  <a:gd name="connsiteX0" fmla="*/ 159141 w 608926"/>
                  <a:gd name="connsiteY0" fmla="*/ 2140466 h 2394613"/>
                  <a:gd name="connsiteX1" fmla="*/ 0 w 608926"/>
                  <a:gd name="connsiteY1" fmla="*/ 1 h 2394613"/>
                  <a:gd name="connsiteX2" fmla="*/ 608926 w 608926"/>
                  <a:gd name="connsiteY2" fmla="*/ 2394613 h 2394613"/>
                  <a:gd name="connsiteX3" fmla="*/ 159141 w 608926"/>
                  <a:gd name="connsiteY3" fmla="*/ 2140466 h 2394613"/>
                  <a:gd name="connsiteX0" fmla="*/ 159457 w 609242"/>
                  <a:gd name="connsiteY0" fmla="*/ 2132449 h 2386596"/>
                  <a:gd name="connsiteX1" fmla="*/ 0 w 609242"/>
                  <a:gd name="connsiteY1" fmla="*/ -1 h 2386596"/>
                  <a:gd name="connsiteX2" fmla="*/ 609242 w 609242"/>
                  <a:gd name="connsiteY2" fmla="*/ 2386596 h 2386596"/>
                  <a:gd name="connsiteX3" fmla="*/ 159457 w 609242"/>
                  <a:gd name="connsiteY3" fmla="*/ 2132449 h 2386596"/>
                  <a:gd name="connsiteX0" fmla="*/ 155262 w 605047"/>
                  <a:gd name="connsiteY0" fmla="*/ 2079439 h 2333586"/>
                  <a:gd name="connsiteX1" fmla="*/ 0 w 605047"/>
                  <a:gd name="connsiteY1" fmla="*/ 0 h 2333586"/>
                  <a:gd name="connsiteX2" fmla="*/ 605047 w 605047"/>
                  <a:gd name="connsiteY2" fmla="*/ 2333586 h 2333586"/>
                  <a:gd name="connsiteX3" fmla="*/ 155262 w 605047"/>
                  <a:gd name="connsiteY3" fmla="*/ 2079439 h 2333586"/>
                  <a:gd name="connsiteX0" fmla="*/ 153336 w 603121"/>
                  <a:gd name="connsiteY0" fmla="*/ 2075128 h 2329275"/>
                  <a:gd name="connsiteX1" fmla="*/ 0 w 603121"/>
                  <a:gd name="connsiteY1" fmla="*/ 0 h 2329275"/>
                  <a:gd name="connsiteX2" fmla="*/ 603121 w 603121"/>
                  <a:gd name="connsiteY2" fmla="*/ 2329275 h 2329275"/>
                  <a:gd name="connsiteX3" fmla="*/ 153336 w 603121"/>
                  <a:gd name="connsiteY3" fmla="*/ 2075128 h 2329275"/>
                  <a:gd name="connsiteX0" fmla="*/ 146928 w 596713"/>
                  <a:gd name="connsiteY0" fmla="*/ 2078223 h 2332370"/>
                  <a:gd name="connsiteX1" fmla="*/ 0 w 596713"/>
                  <a:gd name="connsiteY1" fmla="*/ 0 h 2332370"/>
                  <a:gd name="connsiteX2" fmla="*/ 596713 w 596713"/>
                  <a:gd name="connsiteY2" fmla="*/ 2332370 h 2332370"/>
                  <a:gd name="connsiteX3" fmla="*/ 146928 w 596713"/>
                  <a:gd name="connsiteY3" fmla="*/ 2078223 h 2332370"/>
                  <a:gd name="connsiteX0" fmla="*/ 68991 w 518776"/>
                  <a:gd name="connsiteY0" fmla="*/ 2197260 h 2451407"/>
                  <a:gd name="connsiteX1" fmla="*/ 0 w 518776"/>
                  <a:gd name="connsiteY1" fmla="*/ 0 h 2451407"/>
                  <a:gd name="connsiteX2" fmla="*/ 518776 w 518776"/>
                  <a:gd name="connsiteY2" fmla="*/ 2451407 h 2451407"/>
                  <a:gd name="connsiteX3" fmla="*/ 68991 w 518776"/>
                  <a:gd name="connsiteY3" fmla="*/ 2197260 h 2451407"/>
                  <a:gd name="connsiteX0" fmla="*/ 27121 w 518776"/>
                  <a:gd name="connsiteY0" fmla="*/ 2401438 h 2451407"/>
                  <a:gd name="connsiteX1" fmla="*/ 0 w 518776"/>
                  <a:gd name="connsiteY1" fmla="*/ 0 h 2451407"/>
                  <a:gd name="connsiteX2" fmla="*/ 518776 w 518776"/>
                  <a:gd name="connsiteY2" fmla="*/ 2451407 h 2451407"/>
                  <a:gd name="connsiteX3" fmla="*/ 27121 w 518776"/>
                  <a:gd name="connsiteY3" fmla="*/ 2401438 h 2451407"/>
                  <a:gd name="connsiteX0" fmla="*/ 27121 w 518776"/>
                  <a:gd name="connsiteY0" fmla="*/ 2401438 h 2451407"/>
                  <a:gd name="connsiteX1" fmla="*/ 0 w 518776"/>
                  <a:gd name="connsiteY1" fmla="*/ 0 h 2451407"/>
                  <a:gd name="connsiteX2" fmla="*/ 518776 w 518776"/>
                  <a:gd name="connsiteY2" fmla="*/ 2451407 h 2451407"/>
                  <a:gd name="connsiteX3" fmla="*/ 27121 w 518776"/>
                  <a:gd name="connsiteY3" fmla="*/ 2401438 h 2451407"/>
                  <a:gd name="connsiteX0" fmla="*/ 27121 w 426546"/>
                  <a:gd name="connsiteY0" fmla="*/ 2401438 h 2614897"/>
                  <a:gd name="connsiteX1" fmla="*/ 0 w 426546"/>
                  <a:gd name="connsiteY1" fmla="*/ 0 h 2614897"/>
                  <a:gd name="connsiteX2" fmla="*/ 426546 w 426546"/>
                  <a:gd name="connsiteY2" fmla="*/ 2614897 h 2614897"/>
                  <a:gd name="connsiteX3" fmla="*/ 27121 w 426546"/>
                  <a:gd name="connsiteY3" fmla="*/ 2401438 h 2614897"/>
                  <a:gd name="connsiteX0" fmla="*/ 36948 w 426546"/>
                  <a:gd name="connsiteY0" fmla="*/ 2293374 h 2614897"/>
                  <a:gd name="connsiteX1" fmla="*/ 0 w 426546"/>
                  <a:gd name="connsiteY1" fmla="*/ 0 h 2614897"/>
                  <a:gd name="connsiteX2" fmla="*/ 426546 w 426546"/>
                  <a:gd name="connsiteY2" fmla="*/ 2614897 h 2614897"/>
                  <a:gd name="connsiteX3" fmla="*/ 36948 w 426546"/>
                  <a:gd name="connsiteY3" fmla="*/ 2293374 h 2614897"/>
                  <a:gd name="connsiteX0" fmla="*/ 36948 w 414686"/>
                  <a:gd name="connsiteY0" fmla="*/ 2293374 h 2581315"/>
                  <a:gd name="connsiteX1" fmla="*/ 0 w 414686"/>
                  <a:gd name="connsiteY1" fmla="*/ 0 h 2581315"/>
                  <a:gd name="connsiteX2" fmla="*/ 414686 w 414686"/>
                  <a:gd name="connsiteY2" fmla="*/ 2581314 h 2581315"/>
                  <a:gd name="connsiteX3" fmla="*/ 36948 w 414686"/>
                  <a:gd name="connsiteY3" fmla="*/ 2293374 h 25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4686" h="2581315">
                    <a:moveTo>
                      <a:pt x="36948" y="2293374"/>
                    </a:moveTo>
                    <a:cubicBezTo>
                      <a:pt x="33884" y="1644913"/>
                      <a:pt x="50165" y="525239"/>
                      <a:pt x="0" y="0"/>
                    </a:cubicBezTo>
                    <a:lnTo>
                      <a:pt x="414686" y="2581314"/>
                    </a:lnTo>
                    <a:lnTo>
                      <a:pt x="36948" y="2293374"/>
                    </a:lnTo>
                    <a:close/>
                  </a:path>
                </a:pathLst>
              </a:custGeom>
              <a:solidFill>
                <a:srgbClr val="8FAADC">
                  <a:alpha val="69804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6955398-A8C4-DE51-4741-3E447BE4FC1B}"/>
                  </a:ext>
                </a:extLst>
              </p:cNvPr>
              <p:cNvSpPr/>
              <p:nvPr/>
            </p:nvSpPr>
            <p:spPr>
              <a:xfrm>
                <a:off x="2496243" y="2356189"/>
                <a:ext cx="777797" cy="1157391"/>
              </a:xfrm>
              <a:prstGeom prst="rect">
                <a:avLst/>
              </a:prstGeom>
              <a:solidFill>
                <a:srgbClr val="4472C4">
                  <a:alpha val="80000"/>
                </a:srgbClr>
              </a:solidFill>
              <a:ln w="38100">
                <a:solidFill>
                  <a:schemeClr val="tx1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  <p:pic>
            <p:nvPicPr>
              <p:cNvPr id="58" name="Picture 57" descr="A group of potted plants&#10;&#10;Description automatically generated">
                <a:extLst>
                  <a:ext uri="{FF2B5EF4-FFF2-40B4-BE49-F238E27FC236}">
                    <a16:creationId xmlns:a16="http://schemas.microsoft.com/office/drawing/2014/main" id="{39965016-CFD1-7177-4144-5A5AA4548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00" b="55900" l="6950" r="33750">
                            <a14:foregroundMark x1="32550" y1="20600" x2="33750" y2="18950"/>
                            <a14:foregroundMark x1="23950" y1="12600" x2="25150" y2="12300"/>
                            <a14:foregroundMark x1="24250" y1="11250" x2="26200" y2="9800"/>
                            <a14:foregroundMark x1="7700" y1="17200" x2="6950" y2="14800"/>
                            <a14:foregroundMark x1="24400" y1="37350" x2="24400" y2="40300"/>
                            <a14:foregroundMark x1="32250" y1="21650" x2="26000" y2="25200"/>
                            <a14:foregroundMark x1="26000" y1="25200" x2="23100" y2="28900"/>
                            <a14:foregroundMark x1="18500" y1="32600" x2="19050" y2="24400"/>
                            <a14:foregroundMark x1="19050" y1="24400" x2="19250" y2="55900"/>
                            <a14:foregroundMark x1="19250" y1="55900" x2="19950" y2="54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4" t="8297" r="64471" b="42369"/>
              <a:stretch/>
            </p:blipFill>
            <p:spPr>
              <a:xfrm>
                <a:off x="2522394" y="2400504"/>
                <a:ext cx="854258" cy="1554480"/>
              </a:xfrm>
              <a:prstGeom prst="rect">
                <a:avLst/>
              </a:prstGeom>
            </p:spPr>
          </p:pic>
          <p:sp>
            <p:nvSpPr>
              <p:cNvPr id="59" name="Isosceles Triangle 1">
                <a:extLst>
                  <a:ext uri="{FF2B5EF4-FFF2-40B4-BE49-F238E27FC236}">
                    <a16:creationId xmlns:a16="http://schemas.microsoft.com/office/drawing/2014/main" id="{954867B1-567D-60C4-5062-6BB4963FF17D}"/>
                  </a:ext>
                </a:extLst>
              </p:cNvPr>
              <p:cNvSpPr/>
              <p:nvPr/>
            </p:nvSpPr>
            <p:spPr>
              <a:xfrm rot="15462983">
                <a:off x="2259874" y="1994380"/>
                <a:ext cx="444839" cy="1255737"/>
              </a:xfrm>
              <a:custGeom>
                <a:avLst/>
                <a:gdLst>
                  <a:gd name="connsiteX0" fmla="*/ 0 w 900118"/>
                  <a:gd name="connsiteY0" fmla="*/ 1641712 h 1641712"/>
                  <a:gd name="connsiteX1" fmla="*/ 450059 w 900118"/>
                  <a:gd name="connsiteY1" fmla="*/ 0 h 1641712"/>
                  <a:gd name="connsiteX2" fmla="*/ 900118 w 900118"/>
                  <a:gd name="connsiteY2" fmla="*/ 1641712 h 1641712"/>
                  <a:gd name="connsiteX3" fmla="*/ 0 w 900118"/>
                  <a:gd name="connsiteY3" fmla="*/ 1641712 h 1641712"/>
                  <a:gd name="connsiteX0" fmla="*/ 0 w 565840"/>
                  <a:gd name="connsiteY0" fmla="*/ 1137708 h 1641712"/>
                  <a:gd name="connsiteX1" fmla="*/ 115781 w 565840"/>
                  <a:gd name="connsiteY1" fmla="*/ 0 h 1641712"/>
                  <a:gd name="connsiteX2" fmla="*/ 565840 w 565840"/>
                  <a:gd name="connsiteY2" fmla="*/ 1641712 h 1641712"/>
                  <a:gd name="connsiteX3" fmla="*/ 0 w 565840"/>
                  <a:gd name="connsiteY3" fmla="*/ 1137708 h 1641712"/>
                  <a:gd name="connsiteX0" fmla="*/ 0 w 578394"/>
                  <a:gd name="connsiteY0" fmla="*/ 1090744 h 1641712"/>
                  <a:gd name="connsiteX1" fmla="*/ 128335 w 578394"/>
                  <a:gd name="connsiteY1" fmla="*/ 0 h 1641712"/>
                  <a:gd name="connsiteX2" fmla="*/ 578394 w 578394"/>
                  <a:gd name="connsiteY2" fmla="*/ 1641712 h 1641712"/>
                  <a:gd name="connsiteX3" fmla="*/ 0 w 578394"/>
                  <a:gd name="connsiteY3" fmla="*/ 1090744 h 1641712"/>
                  <a:gd name="connsiteX0" fmla="*/ 0 w 274505"/>
                  <a:gd name="connsiteY0" fmla="*/ 1090744 h 1532726"/>
                  <a:gd name="connsiteX1" fmla="*/ 128335 w 274505"/>
                  <a:gd name="connsiteY1" fmla="*/ 0 h 1532726"/>
                  <a:gd name="connsiteX2" fmla="*/ 274505 w 274505"/>
                  <a:gd name="connsiteY2" fmla="*/ 1532726 h 1532726"/>
                  <a:gd name="connsiteX3" fmla="*/ 0 w 274505"/>
                  <a:gd name="connsiteY3" fmla="*/ 1090744 h 1532726"/>
                  <a:gd name="connsiteX0" fmla="*/ 0 w 432082"/>
                  <a:gd name="connsiteY0" fmla="*/ 1090744 h 1225471"/>
                  <a:gd name="connsiteX1" fmla="*/ 128335 w 432082"/>
                  <a:gd name="connsiteY1" fmla="*/ 0 h 1225471"/>
                  <a:gd name="connsiteX2" fmla="*/ 432082 w 432082"/>
                  <a:gd name="connsiteY2" fmla="*/ 1225471 h 1225471"/>
                  <a:gd name="connsiteX3" fmla="*/ 0 w 432082"/>
                  <a:gd name="connsiteY3" fmla="*/ 1090744 h 1225471"/>
                  <a:gd name="connsiteX0" fmla="*/ 860 w 303747"/>
                  <a:gd name="connsiteY0" fmla="*/ 1539921 h 1539921"/>
                  <a:gd name="connsiteX1" fmla="*/ 0 w 303747"/>
                  <a:gd name="connsiteY1" fmla="*/ 0 h 1539921"/>
                  <a:gd name="connsiteX2" fmla="*/ 303747 w 303747"/>
                  <a:gd name="connsiteY2" fmla="*/ 1225471 h 1539921"/>
                  <a:gd name="connsiteX3" fmla="*/ 860 w 303747"/>
                  <a:gd name="connsiteY3" fmla="*/ 1539921 h 1539921"/>
                  <a:gd name="connsiteX0" fmla="*/ 157171 w 460058"/>
                  <a:gd name="connsiteY0" fmla="*/ 1406906 h 1406906"/>
                  <a:gd name="connsiteX1" fmla="*/ 0 w 460058"/>
                  <a:gd name="connsiteY1" fmla="*/ 0 h 1406906"/>
                  <a:gd name="connsiteX2" fmla="*/ 460058 w 460058"/>
                  <a:gd name="connsiteY2" fmla="*/ 1092456 h 1406906"/>
                  <a:gd name="connsiteX3" fmla="*/ 157171 w 460058"/>
                  <a:gd name="connsiteY3" fmla="*/ 1406906 h 1406906"/>
                  <a:gd name="connsiteX0" fmla="*/ 144249 w 447136"/>
                  <a:gd name="connsiteY0" fmla="*/ 1384145 h 1384145"/>
                  <a:gd name="connsiteX1" fmla="*/ 0 w 447136"/>
                  <a:gd name="connsiteY1" fmla="*/ 0 h 1384145"/>
                  <a:gd name="connsiteX2" fmla="*/ 447136 w 447136"/>
                  <a:gd name="connsiteY2" fmla="*/ 1069695 h 1384145"/>
                  <a:gd name="connsiteX3" fmla="*/ 144249 w 447136"/>
                  <a:gd name="connsiteY3" fmla="*/ 1384145 h 1384145"/>
                  <a:gd name="connsiteX0" fmla="*/ 320198 w 623085"/>
                  <a:gd name="connsiteY0" fmla="*/ 1526700 h 1526700"/>
                  <a:gd name="connsiteX1" fmla="*/ 0 w 623085"/>
                  <a:gd name="connsiteY1" fmla="*/ 0 h 1526700"/>
                  <a:gd name="connsiteX2" fmla="*/ 623085 w 623085"/>
                  <a:gd name="connsiteY2" fmla="*/ 1212250 h 1526700"/>
                  <a:gd name="connsiteX3" fmla="*/ 320198 w 623085"/>
                  <a:gd name="connsiteY3" fmla="*/ 1526700 h 1526700"/>
                  <a:gd name="connsiteX0" fmla="*/ 195821 w 623085"/>
                  <a:gd name="connsiteY0" fmla="*/ 1449335 h 1449335"/>
                  <a:gd name="connsiteX1" fmla="*/ 0 w 623085"/>
                  <a:gd name="connsiteY1" fmla="*/ 0 h 1449335"/>
                  <a:gd name="connsiteX2" fmla="*/ 623085 w 623085"/>
                  <a:gd name="connsiteY2" fmla="*/ 1212250 h 1449335"/>
                  <a:gd name="connsiteX3" fmla="*/ 195821 w 623085"/>
                  <a:gd name="connsiteY3" fmla="*/ 1449335 h 1449335"/>
                  <a:gd name="connsiteX0" fmla="*/ 195821 w 623085"/>
                  <a:gd name="connsiteY0" fmla="*/ 1449335 h 1449335"/>
                  <a:gd name="connsiteX1" fmla="*/ 0 w 623085"/>
                  <a:gd name="connsiteY1" fmla="*/ 0 h 1449335"/>
                  <a:gd name="connsiteX2" fmla="*/ 623085 w 623085"/>
                  <a:gd name="connsiteY2" fmla="*/ 1212250 h 1449335"/>
                  <a:gd name="connsiteX3" fmla="*/ 195821 w 623085"/>
                  <a:gd name="connsiteY3" fmla="*/ 1449335 h 1449335"/>
                  <a:gd name="connsiteX0" fmla="*/ 195821 w 548045"/>
                  <a:gd name="connsiteY0" fmla="*/ 1449335 h 1449335"/>
                  <a:gd name="connsiteX1" fmla="*/ 0 w 548045"/>
                  <a:gd name="connsiteY1" fmla="*/ 0 h 1449335"/>
                  <a:gd name="connsiteX2" fmla="*/ 548045 w 548045"/>
                  <a:gd name="connsiteY2" fmla="*/ 1130730 h 1449335"/>
                  <a:gd name="connsiteX3" fmla="*/ 195821 w 548045"/>
                  <a:gd name="connsiteY3" fmla="*/ 1449335 h 1449335"/>
                  <a:gd name="connsiteX0" fmla="*/ 195821 w 516032"/>
                  <a:gd name="connsiteY0" fmla="*/ 1449335 h 1449335"/>
                  <a:gd name="connsiteX1" fmla="*/ 0 w 516032"/>
                  <a:gd name="connsiteY1" fmla="*/ 0 h 1449335"/>
                  <a:gd name="connsiteX2" fmla="*/ 516032 w 516032"/>
                  <a:gd name="connsiteY2" fmla="*/ 1138464 h 1449335"/>
                  <a:gd name="connsiteX3" fmla="*/ 195821 w 516032"/>
                  <a:gd name="connsiteY3" fmla="*/ 1449335 h 1449335"/>
                  <a:gd name="connsiteX0" fmla="*/ 183388 w 516032"/>
                  <a:gd name="connsiteY0" fmla="*/ 1463987 h 1463987"/>
                  <a:gd name="connsiteX1" fmla="*/ 0 w 516032"/>
                  <a:gd name="connsiteY1" fmla="*/ 0 h 1463987"/>
                  <a:gd name="connsiteX2" fmla="*/ 516032 w 516032"/>
                  <a:gd name="connsiteY2" fmla="*/ 1138464 h 1463987"/>
                  <a:gd name="connsiteX3" fmla="*/ 183388 w 516032"/>
                  <a:gd name="connsiteY3" fmla="*/ 1463987 h 1463987"/>
                  <a:gd name="connsiteX0" fmla="*/ 183388 w 516032"/>
                  <a:gd name="connsiteY0" fmla="*/ 1463987 h 1463987"/>
                  <a:gd name="connsiteX1" fmla="*/ 0 w 516032"/>
                  <a:gd name="connsiteY1" fmla="*/ 0 h 1463987"/>
                  <a:gd name="connsiteX2" fmla="*/ 516032 w 516032"/>
                  <a:gd name="connsiteY2" fmla="*/ 1138464 h 1463987"/>
                  <a:gd name="connsiteX3" fmla="*/ 183388 w 516032"/>
                  <a:gd name="connsiteY3" fmla="*/ 1463987 h 1463987"/>
                  <a:gd name="connsiteX0" fmla="*/ 245818 w 578462"/>
                  <a:gd name="connsiteY0" fmla="*/ 1570766 h 1570766"/>
                  <a:gd name="connsiteX1" fmla="*/ 0 w 578462"/>
                  <a:gd name="connsiteY1" fmla="*/ 0 h 1570766"/>
                  <a:gd name="connsiteX2" fmla="*/ 578462 w 578462"/>
                  <a:gd name="connsiteY2" fmla="*/ 1245243 h 1570766"/>
                  <a:gd name="connsiteX3" fmla="*/ 245818 w 578462"/>
                  <a:gd name="connsiteY3" fmla="*/ 1570766 h 1570766"/>
                  <a:gd name="connsiteX0" fmla="*/ 161516 w 494160"/>
                  <a:gd name="connsiteY0" fmla="*/ 1616087 h 1616087"/>
                  <a:gd name="connsiteX1" fmla="*/ 0 w 494160"/>
                  <a:gd name="connsiteY1" fmla="*/ 0 h 1616087"/>
                  <a:gd name="connsiteX2" fmla="*/ 494160 w 494160"/>
                  <a:gd name="connsiteY2" fmla="*/ 1290564 h 1616087"/>
                  <a:gd name="connsiteX3" fmla="*/ 161516 w 494160"/>
                  <a:gd name="connsiteY3" fmla="*/ 1616087 h 1616087"/>
                  <a:gd name="connsiteX0" fmla="*/ 161516 w 494160"/>
                  <a:gd name="connsiteY0" fmla="*/ 1616087 h 1616087"/>
                  <a:gd name="connsiteX1" fmla="*/ 0 w 494160"/>
                  <a:gd name="connsiteY1" fmla="*/ 0 h 1616087"/>
                  <a:gd name="connsiteX2" fmla="*/ 494160 w 494160"/>
                  <a:gd name="connsiteY2" fmla="*/ 1290564 h 1616087"/>
                  <a:gd name="connsiteX3" fmla="*/ 161516 w 494160"/>
                  <a:gd name="connsiteY3" fmla="*/ 1616087 h 1616087"/>
                  <a:gd name="connsiteX0" fmla="*/ 161516 w 465581"/>
                  <a:gd name="connsiteY0" fmla="*/ 1616087 h 1616087"/>
                  <a:gd name="connsiteX1" fmla="*/ 0 w 465581"/>
                  <a:gd name="connsiteY1" fmla="*/ 0 h 1616087"/>
                  <a:gd name="connsiteX2" fmla="*/ 465581 w 465581"/>
                  <a:gd name="connsiteY2" fmla="*/ 1090455 h 1616087"/>
                  <a:gd name="connsiteX3" fmla="*/ 161516 w 465581"/>
                  <a:gd name="connsiteY3" fmla="*/ 1616087 h 1616087"/>
                  <a:gd name="connsiteX0" fmla="*/ 125335 w 465581"/>
                  <a:gd name="connsiteY0" fmla="*/ 1771150 h 1771149"/>
                  <a:gd name="connsiteX1" fmla="*/ 0 w 465581"/>
                  <a:gd name="connsiteY1" fmla="*/ 0 h 1771149"/>
                  <a:gd name="connsiteX2" fmla="*/ 465581 w 465581"/>
                  <a:gd name="connsiteY2" fmla="*/ 1090455 h 1771149"/>
                  <a:gd name="connsiteX3" fmla="*/ 125335 w 465581"/>
                  <a:gd name="connsiteY3" fmla="*/ 1771150 h 1771149"/>
                  <a:gd name="connsiteX0" fmla="*/ 207091 w 547337"/>
                  <a:gd name="connsiteY0" fmla="*/ 1912898 h 1912899"/>
                  <a:gd name="connsiteX1" fmla="*/ 0 w 547337"/>
                  <a:gd name="connsiteY1" fmla="*/ -1 h 1912899"/>
                  <a:gd name="connsiteX2" fmla="*/ 547337 w 547337"/>
                  <a:gd name="connsiteY2" fmla="*/ 1232203 h 1912899"/>
                  <a:gd name="connsiteX3" fmla="*/ 207091 w 547337"/>
                  <a:gd name="connsiteY3" fmla="*/ 1912898 h 1912899"/>
                  <a:gd name="connsiteX0" fmla="*/ 207091 w 385758"/>
                  <a:gd name="connsiteY0" fmla="*/ 1912900 h 2793310"/>
                  <a:gd name="connsiteX1" fmla="*/ 0 w 385758"/>
                  <a:gd name="connsiteY1" fmla="*/ 1 h 2793310"/>
                  <a:gd name="connsiteX2" fmla="*/ 385758 w 385758"/>
                  <a:gd name="connsiteY2" fmla="*/ 2793310 h 2793310"/>
                  <a:gd name="connsiteX3" fmla="*/ 207091 w 385758"/>
                  <a:gd name="connsiteY3" fmla="*/ 1912900 h 2793310"/>
                  <a:gd name="connsiteX0" fmla="*/ 218640 w 385758"/>
                  <a:gd name="connsiteY0" fmla="*/ 1917735 h 2793308"/>
                  <a:gd name="connsiteX1" fmla="*/ 0 w 385758"/>
                  <a:gd name="connsiteY1" fmla="*/ -1 h 2793308"/>
                  <a:gd name="connsiteX2" fmla="*/ 385758 w 385758"/>
                  <a:gd name="connsiteY2" fmla="*/ 2793308 h 2793308"/>
                  <a:gd name="connsiteX3" fmla="*/ 218640 w 385758"/>
                  <a:gd name="connsiteY3" fmla="*/ 1917735 h 2793308"/>
                  <a:gd name="connsiteX0" fmla="*/ 209978 w 385758"/>
                  <a:gd name="connsiteY0" fmla="*/ 1914110 h 2793310"/>
                  <a:gd name="connsiteX1" fmla="*/ 0 w 385758"/>
                  <a:gd name="connsiteY1" fmla="*/ 1 h 2793310"/>
                  <a:gd name="connsiteX2" fmla="*/ 385758 w 385758"/>
                  <a:gd name="connsiteY2" fmla="*/ 2793310 h 2793310"/>
                  <a:gd name="connsiteX3" fmla="*/ 209978 w 385758"/>
                  <a:gd name="connsiteY3" fmla="*/ 1914110 h 2793310"/>
                  <a:gd name="connsiteX0" fmla="*/ 238197 w 413977"/>
                  <a:gd name="connsiteY0" fmla="*/ 1963036 h 2842236"/>
                  <a:gd name="connsiteX1" fmla="*/ 0 w 413977"/>
                  <a:gd name="connsiteY1" fmla="*/ 1 h 2842236"/>
                  <a:gd name="connsiteX2" fmla="*/ 413977 w 413977"/>
                  <a:gd name="connsiteY2" fmla="*/ 2842236 h 2842236"/>
                  <a:gd name="connsiteX3" fmla="*/ 238197 w 413977"/>
                  <a:gd name="connsiteY3" fmla="*/ 1963036 h 2842236"/>
                  <a:gd name="connsiteX0" fmla="*/ 272799 w 413977"/>
                  <a:gd name="connsiteY0" fmla="*/ 1992688 h 2842236"/>
                  <a:gd name="connsiteX1" fmla="*/ 0 w 413977"/>
                  <a:gd name="connsiteY1" fmla="*/ 1 h 2842236"/>
                  <a:gd name="connsiteX2" fmla="*/ 413977 w 413977"/>
                  <a:gd name="connsiteY2" fmla="*/ 2842236 h 2842236"/>
                  <a:gd name="connsiteX3" fmla="*/ 272799 w 413977"/>
                  <a:gd name="connsiteY3" fmla="*/ 1992688 h 284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977" h="2842236">
                    <a:moveTo>
                      <a:pt x="272799" y="1992688"/>
                    </a:moveTo>
                    <a:cubicBezTo>
                      <a:pt x="204548" y="1261559"/>
                      <a:pt x="50165" y="525240"/>
                      <a:pt x="0" y="1"/>
                    </a:cubicBezTo>
                    <a:lnTo>
                      <a:pt x="413977" y="2842236"/>
                    </a:lnTo>
                    <a:lnTo>
                      <a:pt x="272799" y="1992688"/>
                    </a:lnTo>
                    <a:close/>
                  </a:path>
                </a:pathLst>
              </a:custGeom>
              <a:solidFill>
                <a:srgbClr val="8FAADC">
                  <a:alpha val="69804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  <p:sp>
            <p:nvSpPr>
              <p:cNvPr id="60" name="Isosceles Triangle 1">
                <a:extLst>
                  <a:ext uri="{FF2B5EF4-FFF2-40B4-BE49-F238E27FC236}">
                    <a16:creationId xmlns:a16="http://schemas.microsoft.com/office/drawing/2014/main" id="{E8FB5270-76DD-9CA5-E498-A1CDD2A4EDFB}"/>
                  </a:ext>
                </a:extLst>
              </p:cNvPr>
              <p:cNvSpPr/>
              <p:nvPr/>
            </p:nvSpPr>
            <p:spPr>
              <a:xfrm rot="16200000">
                <a:off x="1769315" y="2652703"/>
                <a:ext cx="1096976" cy="795105"/>
              </a:xfrm>
              <a:custGeom>
                <a:avLst/>
                <a:gdLst>
                  <a:gd name="connsiteX0" fmla="*/ 0 w 900118"/>
                  <a:gd name="connsiteY0" fmla="*/ 1641712 h 1641712"/>
                  <a:gd name="connsiteX1" fmla="*/ 450059 w 900118"/>
                  <a:gd name="connsiteY1" fmla="*/ 0 h 1641712"/>
                  <a:gd name="connsiteX2" fmla="*/ 900118 w 900118"/>
                  <a:gd name="connsiteY2" fmla="*/ 1641712 h 1641712"/>
                  <a:gd name="connsiteX3" fmla="*/ 0 w 900118"/>
                  <a:gd name="connsiteY3" fmla="*/ 1641712 h 1641712"/>
                  <a:gd name="connsiteX0" fmla="*/ 0 w 565840"/>
                  <a:gd name="connsiteY0" fmla="*/ 1137708 h 1641712"/>
                  <a:gd name="connsiteX1" fmla="*/ 115781 w 565840"/>
                  <a:gd name="connsiteY1" fmla="*/ 0 h 1641712"/>
                  <a:gd name="connsiteX2" fmla="*/ 565840 w 565840"/>
                  <a:gd name="connsiteY2" fmla="*/ 1641712 h 1641712"/>
                  <a:gd name="connsiteX3" fmla="*/ 0 w 565840"/>
                  <a:gd name="connsiteY3" fmla="*/ 1137708 h 1641712"/>
                  <a:gd name="connsiteX0" fmla="*/ 0 w 578394"/>
                  <a:gd name="connsiteY0" fmla="*/ 1090744 h 1641712"/>
                  <a:gd name="connsiteX1" fmla="*/ 128335 w 578394"/>
                  <a:gd name="connsiteY1" fmla="*/ 0 h 1641712"/>
                  <a:gd name="connsiteX2" fmla="*/ 578394 w 578394"/>
                  <a:gd name="connsiteY2" fmla="*/ 1641712 h 1641712"/>
                  <a:gd name="connsiteX3" fmla="*/ 0 w 578394"/>
                  <a:gd name="connsiteY3" fmla="*/ 1090744 h 1641712"/>
                  <a:gd name="connsiteX0" fmla="*/ 0 w 274505"/>
                  <a:gd name="connsiteY0" fmla="*/ 1090744 h 1532726"/>
                  <a:gd name="connsiteX1" fmla="*/ 128335 w 274505"/>
                  <a:gd name="connsiteY1" fmla="*/ 0 h 1532726"/>
                  <a:gd name="connsiteX2" fmla="*/ 274505 w 274505"/>
                  <a:gd name="connsiteY2" fmla="*/ 1532726 h 1532726"/>
                  <a:gd name="connsiteX3" fmla="*/ 0 w 274505"/>
                  <a:gd name="connsiteY3" fmla="*/ 1090744 h 1532726"/>
                  <a:gd name="connsiteX0" fmla="*/ 0 w 316326"/>
                  <a:gd name="connsiteY0" fmla="*/ 1435051 h 1532726"/>
                  <a:gd name="connsiteX1" fmla="*/ 170156 w 316326"/>
                  <a:gd name="connsiteY1" fmla="*/ 0 h 1532726"/>
                  <a:gd name="connsiteX2" fmla="*/ 316326 w 316326"/>
                  <a:gd name="connsiteY2" fmla="*/ 1532726 h 1532726"/>
                  <a:gd name="connsiteX3" fmla="*/ 0 w 316326"/>
                  <a:gd name="connsiteY3" fmla="*/ 1435051 h 1532726"/>
                  <a:gd name="connsiteX0" fmla="*/ 0 w 763613"/>
                  <a:gd name="connsiteY0" fmla="*/ 1435051 h 1435051"/>
                  <a:gd name="connsiteX1" fmla="*/ 170156 w 763613"/>
                  <a:gd name="connsiteY1" fmla="*/ 0 h 1435051"/>
                  <a:gd name="connsiteX2" fmla="*/ 763613 w 763613"/>
                  <a:gd name="connsiteY2" fmla="*/ 1278302 h 1435051"/>
                  <a:gd name="connsiteX3" fmla="*/ 0 w 763613"/>
                  <a:gd name="connsiteY3" fmla="*/ 1435051 h 1435051"/>
                  <a:gd name="connsiteX0" fmla="*/ 173873 w 937486"/>
                  <a:gd name="connsiteY0" fmla="*/ 1532301 h 1532301"/>
                  <a:gd name="connsiteX1" fmla="*/ 0 w 937486"/>
                  <a:gd name="connsiteY1" fmla="*/ 0 h 1532301"/>
                  <a:gd name="connsiteX2" fmla="*/ 937486 w 937486"/>
                  <a:gd name="connsiteY2" fmla="*/ 1375552 h 1532301"/>
                  <a:gd name="connsiteX3" fmla="*/ 173873 w 937486"/>
                  <a:gd name="connsiteY3" fmla="*/ 1532301 h 1532301"/>
                  <a:gd name="connsiteX0" fmla="*/ 162955 w 937486"/>
                  <a:gd name="connsiteY0" fmla="*/ 1498987 h 1498987"/>
                  <a:gd name="connsiteX1" fmla="*/ 0 w 937486"/>
                  <a:gd name="connsiteY1" fmla="*/ 0 h 1498987"/>
                  <a:gd name="connsiteX2" fmla="*/ 937486 w 937486"/>
                  <a:gd name="connsiteY2" fmla="*/ 1375552 h 1498987"/>
                  <a:gd name="connsiteX3" fmla="*/ 162955 w 937486"/>
                  <a:gd name="connsiteY3" fmla="*/ 1498987 h 1498987"/>
                  <a:gd name="connsiteX0" fmla="*/ 0 w 774531"/>
                  <a:gd name="connsiteY0" fmla="*/ 1454115 h 1454115"/>
                  <a:gd name="connsiteX1" fmla="*/ 309802 w 774531"/>
                  <a:gd name="connsiteY1" fmla="*/ 0 h 1454115"/>
                  <a:gd name="connsiteX2" fmla="*/ 774531 w 774531"/>
                  <a:gd name="connsiteY2" fmla="*/ 1330680 h 1454115"/>
                  <a:gd name="connsiteX3" fmla="*/ 0 w 774531"/>
                  <a:gd name="connsiteY3" fmla="*/ 1454115 h 1454115"/>
                  <a:gd name="connsiteX0" fmla="*/ 0 w 1077096"/>
                  <a:gd name="connsiteY0" fmla="*/ 1364375 h 1364375"/>
                  <a:gd name="connsiteX1" fmla="*/ 612367 w 1077096"/>
                  <a:gd name="connsiteY1" fmla="*/ 0 h 1364375"/>
                  <a:gd name="connsiteX2" fmla="*/ 1077096 w 1077096"/>
                  <a:gd name="connsiteY2" fmla="*/ 1330680 h 1364375"/>
                  <a:gd name="connsiteX3" fmla="*/ 0 w 1077096"/>
                  <a:gd name="connsiteY3" fmla="*/ 1364375 h 1364375"/>
                  <a:gd name="connsiteX0" fmla="*/ 0 w 1077096"/>
                  <a:gd name="connsiteY0" fmla="*/ 1364375 h 1364375"/>
                  <a:gd name="connsiteX1" fmla="*/ 636005 w 1077096"/>
                  <a:gd name="connsiteY1" fmla="*/ 0 h 1364375"/>
                  <a:gd name="connsiteX2" fmla="*/ 1077096 w 1077096"/>
                  <a:gd name="connsiteY2" fmla="*/ 1330680 h 1364375"/>
                  <a:gd name="connsiteX3" fmla="*/ 0 w 1077096"/>
                  <a:gd name="connsiteY3" fmla="*/ 1364375 h 1364375"/>
                  <a:gd name="connsiteX0" fmla="*/ 0 w 1153919"/>
                  <a:gd name="connsiteY0" fmla="*/ 1364375 h 1383963"/>
                  <a:gd name="connsiteX1" fmla="*/ 636005 w 1153919"/>
                  <a:gd name="connsiteY1" fmla="*/ 0 h 1383963"/>
                  <a:gd name="connsiteX2" fmla="*/ 1153919 w 1153919"/>
                  <a:gd name="connsiteY2" fmla="*/ 1383963 h 1383963"/>
                  <a:gd name="connsiteX3" fmla="*/ 0 w 1153919"/>
                  <a:gd name="connsiteY3" fmla="*/ 1364375 h 1383963"/>
                  <a:gd name="connsiteX0" fmla="*/ 0 w 1035727"/>
                  <a:gd name="connsiteY0" fmla="*/ 1389616 h 1389616"/>
                  <a:gd name="connsiteX1" fmla="*/ 517813 w 1035727"/>
                  <a:gd name="connsiteY1" fmla="*/ 0 h 1389616"/>
                  <a:gd name="connsiteX2" fmla="*/ 1035727 w 1035727"/>
                  <a:gd name="connsiteY2" fmla="*/ 1383963 h 1389616"/>
                  <a:gd name="connsiteX3" fmla="*/ 0 w 1035727"/>
                  <a:gd name="connsiteY3" fmla="*/ 1389616 h 1389616"/>
                  <a:gd name="connsiteX0" fmla="*/ 0 w 1140391"/>
                  <a:gd name="connsiteY0" fmla="*/ 1389616 h 1389616"/>
                  <a:gd name="connsiteX1" fmla="*/ 622477 w 1140391"/>
                  <a:gd name="connsiteY1" fmla="*/ 0 h 1389616"/>
                  <a:gd name="connsiteX2" fmla="*/ 1140391 w 1140391"/>
                  <a:gd name="connsiteY2" fmla="*/ 1383963 h 1389616"/>
                  <a:gd name="connsiteX3" fmla="*/ 0 w 1140391"/>
                  <a:gd name="connsiteY3" fmla="*/ 1389616 h 1389616"/>
                  <a:gd name="connsiteX0" fmla="*/ 0 w 1031177"/>
                  <a:gd name="connsiteY0" fmla="*/ 1389616 h 1404692"/>
                  <a:gd name="connsiteX1" fmla="*/ 622477 w 1031177"/>
                  <a:gd name="connsiteY1" fmla="*/ 0 h 1404692"/>
                  <a:gd name="connsiteX2" fmla="*/ 1031177 w 1031177"/>
                  <a:gd name="connsiteY2" fmla="*/ 1404692 h 1404692"/>
                  <a:gd name="connsiteX3" fmla="*/ 0 w 1031177"/>
                  <a:gd name="connsiteY3" fmla="*/ 1389616 h 1404692"/>
                  <a:gd name="connsiteX0" fmla="*/ 0 w 1037006"/>
                  <a:gd name="connsiteY0" fmla="*/ 1425020 h 1425019"/>
                  <a:gd name="connsiteX1" fmla="*/ 628306 w 1037006"/>
                  <a:gd name="connsiteY1" fmla="*/ 0 h 1425019"/>
                  <a:gd name="connsiteX2" fmla="*/ 1037006 w 1037006"/>
                  <a:gd name="connsiteY2" fmla="*/ 1404692 h 1425019"/>
                  <a:gd name="connsiteX3" fmla="*/ 0 w 1037006"/>
                  <a:gd name="connsiteY3" fmla="*/ 1425020 h 1425019"/>
                  <a:gd name="connsiteX0" fmla="*/ 0 w 1022232"/>
                  <a:gd name="connsiteY0" fmla="*/ 1425020 h 1425020"/>
                  <a:gd name="connsiteX1" fmla="*/ 613532 w 1022232"/>
                  <a:gd name="connsiteY1" fmla="*/ 0 h 1425020"/>
                  <a:gd name="connsiteX2" fmla="*/ 1022232 w 1022232"/>
                  <a:gd name="connsiteY2" fmla="*/ 1404692 h 1425020"/>
                  <a:gd name="connsiteX3" fmla="*/ 0 w 1022232"/>
                  <a:gd name="connsiteY3" fmla="*/ 1425020 h 1425020"/>
                  <a:gd name="connsiteX0" fmla="*/ 0 w 1028141"/>
                  <a:gd name="connsiteY0" fmla="*/ 1416047 h 1416047"/>
                  <a:gd name="connsiteX1" fmla="*/ 619441 w 1028141"/>
                  <a:gd name="connsiteY1" fmla="*/ 0 h 1416047"/>
                  <a:gd name="connsiteX2" fmla="*/ 1028141 w 1028141"/>
                  <a:gd name="connsiteY2" fmla="*/ 1404692 h 1416047"/>
                  <a:gd name="connsiteX3" fmla="*/ 0 w 1028141"/>
                  <a:gd name="connsiteY3" fmla="*/ 1416047 h 1416047"/>
                  <a:gd name="connsiteX0" fmla="*/ 0 w 1016323"/>
                  <a:gd name="connsiteY0" fmla="*/ 1420537 h 1420536"/>
                  <a:gd name="connsiteX1" fmla="*/ 607623 w 1016323"/>
                  <a:gd name="connsiteY1" fmla="*/ 0 h 1420536"/>
                  <a:gd name="connsiteX2" fmla="*/ 1016323 w 1016323"/>
                  <a:gd name="connsiteY2" fmla="*/ 1404692 h 1420536"/>
                  <a:gd name="connsiteX3" fmla="*/ 0 w 1016323"/>
                  <a:gd name="connsiteY3" fmla="*/ 1420537 h 1420536"/>
                  <a:gd name="connsiteX0" fmla="*/ 0 w 993570"/>
                  <a:gd name="connsiteY0" fmla="*/ 1420538 h 1420538"/>
                  <a:gd name="connsiteX1" fmla="*/ 584870 w 993570"/>
                  <a:gd name="connsiteY1" fmla="*/ 0 h 1420538"/>
                  <a:gd name="connsiteX2" fmla="*/ 993570 w 993570"/>
                  <a:gd name="connsiteY2" fmla="*/ 1404692 h 1420538"/>
                  <a:gd name="connsiteX3" fmla="*/ 0 w 993570"/>
                  <a:gd name="connsiteY3" fmla="*/ 1420538 h 1420538"/>
                  <a:gd name="connsiteX0" fmla="*/ 0 w 1020874"/>
                  <a:gd name="connsiteY0" fmla="*/ 1420538 h 1420538"/>
                  <a:gd name="connsiteX1" fmla="*/ 584870 w 1020874"/>
                  <a:gd name="connsiteY1" fmla="*/ 0 h 1420538"/>
                  <a:gd name="connsiteX2" fmla="*/ 1020874 w 1020874"/>
                  <a:gd name="connsiteY2" fmla="*/ 1404693 h 1420538"/>
                  <a:gd name="connsiteX3" fmla="*/ 0 w 1020874"/>
                  <a:gd name="connsiteY3" fmla="*/ 1420538 h 142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0874" h="1420538">
                    <a:moveTo>
                      <a:pt x="0" y="1420538"/>
                    </a:moveTo>
                    <a:lnTo>
                      <a:pt x="584870" y="0"/>
                    </a:lnTo>
                    <a:lnTo>
                      <a:pt x="1020874" y="1404693"/>
                    </a:lnTo>
                    <a:lnTo>
                      <a:pt x="0" y="1420538"/>
                    </a:lnTo>
                    <a:close/>
                  </a:path>
                </a:pathLst>
              </a:custGeom>
              <a:solidFill>
                <a:srgbClr val="8FAADC">
                  <a:alpha val="69804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E652FEC-8EBE-3360-0109-C070163CFAAC}"/>
                </a:ext>
              </a:extLst>
            </p:cNvPr>
            <p:cNvCxnSpPr>
              <a:cxnSpLocks/>
            </p:cNvCxnSpPr>
            <p:nvPr/>
          </p:nvCxnSpPr>
          <p:spPr>
            <a:xfrm>
              <a:off x="3153630" y="2983887"/>
              <a:ext cx="324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2">
              <a:extLst>
                <a:ext uri="{FF2B5EF4-FFF2-40B4-BE49-F238E27FC236}">
                  <a16:creationId xmlns:a16="http://schemas.microsoft.com/office/drawing/2014/main" id="{7B3B94C5-43B5-E888-9154-5B8C159068C3}"/>
                </a:ext>
              </a:extLst>
            </p:cNvPr>
            <p:cNvSpPr/>
            <p:nvPr/>
          </p:nvSpPr>
          <p:spPr>
            <a:xfrm rot="16200000">
              <a:off x="4094937" y="2017740"/>
              <a:ext cx="1686508" cy="2038564"/>
            </a:xfrm>
            <a:prstGeom prst="roundRect">
              <a:avLst/>
            </a:prstGeom>
            <a:noFill/>
            <a:ln w="38100">
              <a:prstDash val="dash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TextBox 40">
              <a:extLst>
                <a:ext uri="{FF2B5EF4-FFF2-40B4-BE49-F238E27FC236}">
                  <a16:creationId xmlns:a16="http://schemas.microsoft.com/office/drawing/2014/main" id="{F061FD05-2338-5785-FE21-110E1E8C3A9B}"/>
                </a:ext>
              </a:extLst>
            </p:cNvPr>
            <p:cNvSpPr txBox="1"/>
            <p:nvPr/>
          </p:nvSpPr>
          <p:spPr>
            <a:xfrm>
              <a:off x="3911161" y="2245350"/>
              <a:ext cx="2024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i="1"/>
                <a:t>Teacher-Student </a:t>
              </a:r>
            </a:p>
            <a:p>
              <a:pPr algn="ctr"/>
              <a:r>
                <a:rPr lang="en-US" sz="1200" b="1" i="1"/>
                <a:t>Feature Extraction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E2AA6A2-2010-0084-AA49-69E7EA86CD1B}"/>
                </a:ext>
              </a:extLst>
            </p:cNvPr>
            <p:cNvCxnSpPr>
              <a:cxnSpLocks/>
              <a:stCxn id="23" idx="6"/>
              <a:endCxn id="15" idx="1"/>
            </p:cNvCxnSpPr>
            <p:nvPr/>
          </p:nvCxnSpPr>
          <p:spPr>
            <a:xfrm>
              <a:off x="3683517" y="2970960"/>
              <a:ext cx="603156" cy="10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42">
              <a:extLst>
                <a:ext uri="{FF2B5EF4-FFF2-40B4-BE49-F238E27FC236}">
                  <a16:creationId xmlns:a16="http://schemas.microsoft.com/office/drawing/2014/main" id="{52424544-3EDD-0477-B835-F57B9CCB39FC}"/>
                </a:ext>
              </a:extLst>
            </p:cNvPr>
            <p:cNvSpPr/>
            <p:nvPr/>
          </p:nvSpPr>
          <p:spPr>
            <a:xfrm>
              <a:off x="4286673" y="2717429"/>
              <a:ext cx="873649" cy="509077"/>
            </a:xfrm>
            <a:prstGeom prst="roundRect">
              <a:avLst/>
            </a:prstGeom>
            <a:solidFill>
              <a:srgbClr val="FFFDE5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chemeClr val="tx1"/>
                  </a:solidFill>
                </a:rPr>
                <a:t>Feature Extraction</a:t>
              </a:r>
            </a:p>
          </p:txBody>
        </p:sp>
        <p:sp>
          <p:nvSpPr>
            <p:cNvPr id="16" name="Rounded Rectangle 43">
              <a:extLst>
                <a:ext uri="{FF2B5EF4-FFF2-40B4-BE49-F238E27FC236}">
                  <a16:creationId xmlns:a16="http://schemas.microsoft.com/office/drawing/2014/main" id="{A9B230EF-F28F-99C2-04A4-30381065A47B}"/>
                </a:ext>
              </a:extLst>
            </p:cNvPr>
            <p:cNvSpPr/>
            <p:nvPr/>
          </p:nvSpPr>
          <p:spPr>
            <a:xfrm>
              <a:off x="3994167" y="3305404"/>
              <a:ext cx="1844622" cy="4250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B1145D-1EF1-92BC-15F7-9FC35C3AA0C5}"/>
                </a:ext>
              </a:extLst>
            </p:cNvPr>
            <p:cNvSpPr/>
            <p:nvPr/>
          </p:nvSpPr>
          <p:spPr>
            <a:xfrm>
              <a:off x="5490193" y="2872236"/>
              <a:ext cx="164982" cy="1682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>
                <a:ln w="381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0B1EE12-9519-4D0F-D492-CD1A30FEA0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6889" y="2956343"/>
              <a:ext cx="324000" cy="52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58C06AA-4744-13C9-7D61-59B8F03AD7D1}"/>
                </a:ext>
              </a:extLst>
            </p:cNvPr>
            <p:cNvCxnSpPr>
              <a:cxnSpLocks/>
            </p:cNvCxnSpPr>
            <p:nvPr/>
          </p:nvCxnSpPr>
          <p:spPr>
            <a:xfrm>
              <a:off x="5490193" y="2956343"/>
              <a:ext cx="1649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227019-72C4-AA3C-2027-493E44968BC5}"/>
                </a:ext>
              </a:extLst>
            </p:cNvPr>
            <p:cNvCxnSpPr>
              <a:cxnSpLocks/>
            </p:cNvCxnSpPr>
            <p:nvPr/>
          </p:nvCxnSpPr>
          <p:spPr>
            <a:xfrm>
              <a:off x="5572684" y="2872236"/>
              <a:ext cx="0" cy="1682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C71E154-A62D-C444-779F-5A1E25987B7A}"/>
                </a:ext>
              </a:extLst>
            </p:cNvPr>
            <p:cNvCxnSpPr>
              <a:cxnSpLocks/>
            </p:cNvCxnSpPr>
            <p:nvPr/>
          </p:nvCxnSpPr>
          <p:spPr>
            <a:xfrm>
              <a:off x="5572684" y="3047507"/>
              <a:ext cx="0" cy="32400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53">
              <a:extLst>
                <a:ext uri="{FF2B5EF4-FFF2-40B4-BE49-F238E27FC236}">
                  <a16:creationId xmlns:a16="http://schemas.microsoft.com/office/drawing/2014/main" id="{17A82F80-0BAC-9147-D76C-563B20731C78}"/>
                </a:ext>
              </a:extLst>
            </p:cNvPr>
            <p:cNvSpPr txBox="1"/>
            <p:nvPr/>
          </p:nvSpPr>
          <p:spPr>
            <a:xfrm>
              <a:off x="3923997" y="3395446"/>
              <a:ext cx="15256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i="1"/>
                <a:t>Knowledge Transfer</a:t>
              </a:r>
            </a:p>
          </p:txBody>
        </p:sp>
        <p:sp>
          <p:nvSpPr>
            <p:cNvPr id="23" name="Summing Junction 128">
              <a:extLst>
                <a:ext uri="{FF2B5EF4-FFF2-40B4-BE49-F238E27FC236}">
                  <a16:creationId xmlns:a16="http://schemas.microsoft.com/office/drawing/2014/main" id="{C82F240B-1BA8-9AA6-3FDC-0D3F69D8083C}"/>
                </a:ext>
              </a:extLst>
            </p:cNvPr>
            <p:cNvSpPr/>
            <p:nvPr/>
          </p:nvSpPr>
          <p:spPr>
            <a:xfrm>
              <a:off x="3482093" y="2863517"/>
              <a:ext cx="201424" cy="214885"/>
            </a:xfrm>
            <a:prstGeom prst="flowChartSummingJunction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2E8A83-F500-9686-50E1-E5798EBEC6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804" y="3081600"/>
              <a:ext cx="0" cy="378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 descr="Pack of digital and polaroid cameras">
              <a:extLst>
                <a:ext uri="{FF2B5EF4-FFF2-40B4-BE49-F238E27FC236}">
                  <a16:creationId xmlns:a16="http://schemas.microsoft.com/office/drawing/2014/main" id="{70875408-6575-19F7-C125-388CC02319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1" t="35535" r="7430" b="38239"/>
            <a:stretch/>
          </p:blipFill>
          <p:spPr bwMode="auto">
            <a:xfrm>
              <a:off x="5313117" y="3369598"/>
              <a:ext cx="459761" cy="31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E2D6296-4E23-4982-AB69-CA6DD9F29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628" y="2970960"/>
              <a:ext cx="48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E3C6D1-CCA3-C4C4-686D-8DFE8DAEC033}"/>
                </a:ext>
              </a:extLst>
            </p:cNvPr>
            <p:cNvSpPr/>
            <p:nvPr/>
          </p:nvSpPr>
          <p:spPr>
            <a:xfrm>
              <a:off x="2001779" y="2876445"/>
              <a:ext cx="169155" cy="16451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i="1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5F9E35D-7890-F538-1547-2DD1E1F99ABE}"/>
                </a:ext>
              </a:extLst>
            </p:cNvPr>
            <p:cNvCxnSpPr>
              <a:cxnSpLocks/>
            </p:cNvCxnSpPr>
            <p:nvPr/>
          </p:nvCxnSpPr>
          <p:spPr>
            <a:xfrm>
              <a:off x="1892499" y="3447674"/>
              <a:ext cx="16875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134">
              <a:extLst>
                <a:ext uri="{FF2B5EF4-FFF2-40B4-BE49-F238E27FC236}">
                  <a16:creationId xmlns:a16="http://schemas.microsoft.com/office/drawing/2014/main" id="{C16C3566-6939-483F-4333-5A17A07A1F08}"/>
                </a:ext>
              </a:extLst>
            </p:cNvPr>
            <p:cNvSpPr txBox="1"/>
            <p:nvPr/>
          </p:nvSpPr>
          <p:spPr>
            <a:xfrm>
              <a:off x="1893207" y="3023298"/>
              <a:ext cx="656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b="1" i="1">
                  <a:solidFill>
                    <a:schemeClr val="bg1">
                      <a:lumMod val="65000"/>
                    </a:schemeClr>
                  </a:solidFill>
                </a:rPr>
                <a:t>SAR Image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0CF542F-5BE2-16B5-AE68-D43C77E6938D}"/>
                </a:ext>
              </a:extLst>
            </p:cNvPr>
            <p:cNvSpPr/>
            <p:nvPr/>
          </p:nvSpPr>
          <p:spPr>
            <a:xfrm>
              <a:off x="2695880" y="3372051"/>
              <a:ext cx="165620" cy="1512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i="1"/>
            </a:p>
          </p:txBody>
        </p:sp>
        <p:sp>
          <p:nvSpPr>
            <p:cNvPr id="31" name="TextBox 136">
              <a:extLst>
                <a:ext uri="{FF2B5EF4-FFF2-40B4-BE49-F238E27FC236}">
                  <a16:creationId xmlns:a16="http://schemas.microsoft.com/office/drawing/2014/main" id="{C73289D7-78A4-2B6C-7088-5C2AF40D8E5E}"/>
                </a:ext>
              </a:extLst>
            </p:cNvPr>
            <p:cNvSpPr txBox="1"/>
            <p:nvPr/>
          </p:nvSpPr>
          <p:spPr>
            <a:xfrm>
              <a:off x="2552370" y="3500954"/>
              <a:ext cx="728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b="1" i="1">
                  <a:solidFill>
                    <a:schemeClr val="bg1">
                      <a:lumMod val="65000"/>
                    </a:schemeClr>
                  </a:solidFill>
                </a:rPr>
                <a:t>Phase Angle</a:t>
              </a:r>
            </a:p>
          </p:txBody>
        </p:sp>
        <p:sp>
          <p:nvSpPr>
            <p:cNvPr id="32" name="Rounded Rectangle 137">
              <a:extLst>
                <a:ext uri="{FF2B5EF4-FFF2-40B4-BE49-F238E27FC236}">
                  <a16:creationId xmlns:a16="http://schemas.microsoft.com/office/drawing/2014/main" id="{0D8AEB2E-41F9-65FE-9B70-A6260999E8DB}"/>
                </a:ext>
              </a:extLst>
            </p:cNvPr>
            <p:cNvSpPr/>
            <p:nvPr/>
          </p:nvSpPr>
          <p:spPr>
            <a:xfrm>
              <a:off x="2388082" y="2773694"/>
              <a:ext cx="893915" cy="394532"/>
            </a:xfrm>
            <a:prstGeom prst="roundRect">
              <a:avLst/>
            </a:prstGeom>
            <a:solidFill>
              <a:srgbClr val="E7E4F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i="1">
                  <a:solidFill>
                    <a:schemeClr val="tx1"/>
                  </a:solidFill>
                </a:rPr>
                <a:t>Noise</a:t>
              </a:r>
            </a:p>
            <a:p>
              <a:pPr algn="ctr"/>
              <a:r>
                <a:rPr lang="en-US" sz="1200" i="1">
                  <a:solidFill>
                    <a:schemeClr val="tx1"/>
                  </a:solidFill>
                </a:rPr>
                <a:t>Reduction</a:t>
              </a:r>
            </a:p>
          </p:txBody>
        </p:sp>
        <p:sp>
          <p:nvSpPr>
            <p:cNvPr id="33" name="Rounded Rectangle 161">
              <a:extLst>
                <a:ext uri="{FF2B5EF4-FFF2-40B4-BE49-F238E27FC236}">
                  <a16:creationId xmlns:a16="http://schemas.microsoft.com/office/drawing/2014/main" id="{3F7F020A-032E-7F74-16F4-50A3A0587F93}"/>
                </a:ext>
              </a:extLst>
            </p:cNvPr>
            <p:cNvSpPr/>
            <p:nvPr/>
          </p:nvSpPr>
          <p:spPr>
            <a:xfrm>
              <a:off x="6919879" y="2931018"/>
              <a:ext cx="832442" cy="43858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chemeClr val="tx1"/>
                  </a:solidFill>
                </a:rPr>
                <a:t>Classifier</a:t>
              </a:r>
            </a:p>
          </p:txBody>
        </p:sp>
        <p:sp>
          <p:nvSpPr>
            <p:cNvPr id="34" name="Rounded Rectangle 163">
              <a:extLst>
                <a:ext uri="{FF2B5EF4-FFF2-40B4-BE49-F238E27FC236}">
                  <a16:creationId xmlns:a16="http://schemas.microsoft.com/office/drawing/2014/main" id="{C98BFFBD-B3E3-A77A-280B-DDBF3CB91D33}"/>
                </a:ext>
              </a:extLst>
            </p:cNvPr>
            <p:cNvSpPr/>
            <p:nvPr/>
          </p:nvSpPr>
          <p:spPr>
            <a:xfrm>
              <a:off x="7935447" y="2649716"/>
              <a:ext cx="571718" cy="96060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pic>
          <p:nvPicPr>
            <p:cNvPr id="35" name="Picture 34" descr="A green leaf on a black background&#10;&#10;Description automatically generated">
              <a:extLst>
                <a:ext uri="{FF2B5EF4-FFF2-40B4-BE49-F238E27FC236}">
                  <a16:creationId xmlns:a16="http://schemas.microsoft.com/office/drawing/2014/main" id="{27FA55F9-E423-9A0D-3D4B-FFD6723BA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44027">
              <a:off x="8002934" y="2704109"/>
              <a:ext cx="441537" cy="441537"/>
            </a:xfrm>
            <a:prstGeom prst="rect">
              <a:avLst/>
            </a:prstGeom>
          </p:spPr>
        </p:pic>
        <p:pic>
          <p:nvPicPr>
            <p:cNvPr id="36" name="Picture 35" descr="A green leaf on a black background&#10;&#10;Description automatically generated">
              <a:extLst>
                <a:ext uri="{FF2B5EF4-FFF2-40B4-BE49-F238E27FC236}">
                  <a16:creationId xmlns:a16="http://schemas.microsoft.com/office/drawing/2014/main" id="{6AC519E1-ADBF-94C2-B7FC-701D73F33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44027">
              <a:off x="8036067" y="3112031"/>
              <a:ext cx="441537" cy="441537"/>
            </a:xfrm>
            <a:prstGeom prst="rect">
              <a:avLst/>
            </a:prstGeom>
          </p:spPr>
        </p:pic>
        <p:pic>
          <p:nvPicPr>
            <p:cNvPr id="37" name="Picture 36" descr="A blue and black water drops&#10;&#10;Description automatically generated">
              <a:extLst>
                <a:ext uri="{FF2B5EF4-FFF2-40B4-BE49-F238E27FC236}">
                  <a16:creationId xmlns:a16="http://schemas.microsoft.com/office/drawing/2014/main" id="{A5AE8E33-DED2-2464-370B-F82280D82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27" t="50624" r="16118" b="8048"/>
            <a:stretch/>
          </p:blipFill>
          <p:spPr>
            <a:xfrm rot="529208">
              <a:off x="8115977" y="3302910"/>
              <a:ext cx="71261" cy="101012"/>
            </a:xfrm>
            <a:prstGeom prst="rect">
              <a:avLst/>
            </a:prstGeom>
          </p:spPr>
        </p:pic>
        <p:pic>
          <p:nvPicPr>
            <p:cNvPr id="38" name="Picture 37" descr="A blue and black water drops&#10;&#10;Description automatically generated">
              <a:extLst>
                <a:ext uri="{FF2B5EF4-FFF2-40B4-BE49-F238E27FC236}">
                  <a16:creationId xmlns:a16="http://schemas.microsoft.com/office/drawing/2014/main" id="{79770B04-15E9-AD12-DC0B-F52CA9B26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27" t="50624" r="16118" b="8048"/>
            <a:stretch/>
          </p:blipFill>
          <p:spPr>
            <a:xfrm rot="5639281">
              <a:off x="8241345" y="3326545"/>
              <a:ext cx="71261" cy="101012"/>
            </a:xfrm>
            <a:prstGeom prst="rect">
              <a:avLst/>
            </a:prstGeom>
          </p:spPr>
        </p:pic>
        <p:pic>
          <p:nvPicPr>
            <p:cNvPr id="39" name="Picture 38" descr="A blue and black water drops&#10;&#10;Description automatically generated">
              <a:extLst>
                <a:ext uri="{FF2B5EF4-FFF2-40B4-BE49-F238E27FC236}">
                  <a16:creationId xmlns:a16="http://schemas.microsoft.com/office/drawing/2014/main" id="{16699F28-69B0-409D-D0C8-56D5DCBE1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27" t="50624" r="16118" b="8048"/>
            <a:stretch/>
          </p:blipFill>
          <p:spPr>
            <a:xfrm rot="17233866">
              <a:off x="8229426" y="3220095"/>
              <a:ext cx="71261" cy="101012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9F756DE-D796-AAE9-18C6-A98F27D8B826}"/>
                </a:ext>
              </a:extLst>
            </p:cNvPr>
            <p:cNvGrpSpPr/>
            <p:nvPr/>
          </p:nvGrpSpPr>
          <p:grpSpPr>
            <a:xfrm>
              <a:off x="6133676" y="2397695"/>
              <a:ext cx="645976" cy="1448965"/>
              <a:chOff x="8427965" y="1941867"/>
              <a:chExt cx="784461" cy="1976776"/>
            </a:xfrm>
          </p:grpSpPr>
          <p:sp>
            <p:nvSpPr>
              <p:cNvPr id="47" name="Rounded Rectangle 10">
                <a:extLst>
                  <a:ext uri="{FF2B5EF4-FFF2-40B4-BE49-F238E27FC236}">
                    <a16:creationId xmlns:a16="http://schemas.microsoft.com/office/drawing/2014/main" id="{5571B567-E30A-9410-1584-6C25C665A3E2}"/>
                  </a:ext>
                </a:extLst>
              </p:cNvPr>
              <p:cNvSpPr/>
              <p:nvPr/>
            </p:nvSpPr>
            <p:spPr>
              <a:xfrm rot="10800000">
                <a:off x="8427966" y="1951055"/>
                <a:ext cx="784460" cy="1967588"/>
              </a:xfrm>
              <a:prstGeom prst="roundRect">
                <a:avLst/>
              </a:prstGeom>
              <a:solidFill>
                <a:srgbClr val="DAE4F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xtBox 138">
                <a:extLst>
                  <a:ext uri="{FF2B5EF4-FFF2-40B4-BE49-F238E27FC236}">
                    <a16:creationId xmlns:a16="http://schemas.microsoft.com/office/drawing/2014/main" id="{950CF1D0-D548-5F09-6A62-D100A33DC176}"/>
                  </a:ext>
                </a:extLst>
              </p:cNvPr>
              <p:cNvSpPr txBox="1"/>
              <p:nvPr/>
            </p:nvSpPr>
            <p:spPr>
              <a:xfrm>
                <a:off x="8427965" y="1941867"/>
                <a:ext cx="784461" cy="629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1" i="1"/>
                  <a:t>Depth </a:t>
                </a:r>
              </a:p>
              <a:p>
                <a:pPr algn="ctr"/>
                <a:r>
                  <a:rPr lang="en-US" sz="1200" b="1" i="1"/>
                  <a:t>Fusion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2EAB968-99EC-FCCD-5C2D-A9E31CBF91BC}"/>
                  </a:ext>
                </a:extLst>
              </p:cNvPr>
              <p:cNvSpPr/>
              <p:nvPr/>
            </p:nvSpPr>
            <p:spPr>
              <a:xfrm>
                <a:off x="8691776" y="2884828"/>
                <a:ext cx="288000" cy="288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i="1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FC36552-2B90-0E38-7CE7-C32A8172D88C}"/>
                  </a:ext>
                </a:extLst>
              </p:cNvPr>
              <p:cNvSpPr/>
              <p:nvPr/>
            </p:nvSpPr>
            <p:spPr>
              <a:xfrm>
                <a:off x="8691776" y="2535830"/>
                <a:ext cx="288000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i="1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C2228BF-0B48-9F18-EF8C-8E0AAAB50693}"/>
                  </a:ext>
                </a:extLst>
              </p:cNvPr>
              <p:cNvSpPr/>
              <p:nvPr/>
            </p:nvSpPr>
            <p:spPr>
              <a:xfrm>
                <a:off x="8691776" y="3222648"/>
                <a:ext cx="288000" cy="28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i="1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DDA50A8-071B-3026-CA8E-7EE4D2FC7D59}"/>
                  </a:ext>
                </a:extLst>
              </p:cNvPr>
              <p:cNvSpPr/>
              <p:nvPr/>
            </p:nvSpPr>
            <p:spPr>
              <a:xfrm>
                <a:off x="8691776" y="3599039"/>
                <a:ext cx="288000" cy="28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i="1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FCE3A9A-4CC0-5F19-6FDE-44146F74EDB4}"/>
                </a:ext>
              </a:extLst>
            </p:cNvPr>
            <p:cNvCxnSpPr>
              <a:cxnSpLocks/>
            </p:cNvCxnSpPr>
            <p:nvPr/>
          </p:nvCxnSpPr>
          <p:spPr>
            <a:xfrm>
              <a:off x="5655175" y="2956343"/>
              <a:ext cx="675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953D40F-2E92-D319-2807-1D13E3435DA2}"/>
                </a:ext>
              </a:extLst>
            </p:cNvPr>
            <p:cNvCxnSpPr>
              <a:cxnSpLocks/>
            </p:cNvCxnSpPr>
            <p:nvPr/>
          </p:nvCxnSpPr>
          <p:spPr>
            <a:xfrm>
              <a:off x="6649879" y="3151094"/>
              <a:ext cx="27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B396112-57F6-24B8-88E8-058A8DF2287A}"/>
                </a:ext>
              </a:extLst>
            </p:cNvPr>
            <p:cNvCxnSpPr>
              <a:cxnSpLocks/>
            </p:cNvCxnSpPr>
            <p:nvPr/>
          </p:nvCxnSpPr>
          <p:spPr>
            <a:xfrm>
              <a:off x="7665447" y="3158794"/>
              <a:ext cx="27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12">
              <a:extLst>
                <a:ext uri="{FF2B5EF4-FFF2-40B4-BE49-F238E27FC236}">
                  <a16:creationId xmlns:a16="http://schemas.microsoft.com/office/drawing/2014/main" id="{7F599144-D249-F0CE-8E32-8AE499FEDA6D}"/>
                </a:ext>
              </a:extLst>
            </p:cNvPr>
            <p:cNvSpPr/>
            <p:nvPr/>
          </p:nvSpPr>
          <p:spPr>
            <a:xfrm rot="16200000">
              <a:off x="1962946" y="2060723"/>
              <a:ext cx="1686509" cy="1952598"/>
            </a:xfrm>
            <a:prstGeom prst="roundRect">
              <a:avLst/>
            </a:prstGeom>
            <a:noFill/>
            <a:ln w="38100">
              <a:prstDash val="dash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73E23D96-FEA1-E64A-1670-F369BAF8B496}"/>
                </a:ext>
              </a:extLst>
            </p:cNvPr>
            <p:cNvSpPr txBox="1"/>
            <p:nvPr/>
          </p:nvSpPr>
          <p:spPr>
            <a:xfrm>
              <a:off x="1843555" y="2320324"/>
              <a:ext cx="1949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i="1"/>
                <a:t>SAR Image</a:t>
              </a:r>
              <a:r>
                <a:rPr lang="zh-CN" altLang="en-US" sz="1200" b="1" i="1"/>
                <a:t> </a:t>
              </a:r>
              <a:r>
                <a:rPr lang="en-US" altLang="zh-CN" sz="1200" b="1" i="1"/>
                <a:t>Enhancement</a:t>
              </a:r>
              <a:endParaRPr lang="en-US" sz="1200" b="1" i="1"/>
            </a:p>
          </p:txBody>
        </p:sp>
        <p:sp>
          <p:nvSpPr>
            <p:cNvPr id="46" name="Rounded Rectangle 12">
              <a:extLst>
                <a:ext uri="{FF2B5EF4-FFF2-40B4-BE49-F238E27FC236}">
                  <a16:creationId xmlns:a16="http://schemas.microsoft.com/office/drawing/2014/main" id="{C521712B-1E85-FF61-594E-7AF1EC831EC6}"/>
                </a:ext>
              </a:extLst>
            </p:cNvPr>
            <p:cNvSpPr/>
            <p:nvPr/>
          </p:nvSpPr>
          <p:spPr>
            <a:xfrm rot="16200000">
              <a:off x="3635209" y="-986016"/>
              <a:ext cx="2032844" cy="7963163"/>
            </a:xfrm>
            <a:prstGeom prst="roundRect">
              <a:avLst/>
            </a:prstGeom>
            <a:noFill/>
            <a:ln w="38100"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709C2A-1EE5-55BE-52B7-A6AECB86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C2AC67A-F6A5-2D37-7AD2-C8E8DF122242}"/>
              </a:ext>
            </a:extLst>
          </p:cNvPr>
          <p:cNvSpPr/>
          <p:nvPr/>
        </p:nvSpPr>
        <p:spPr>
          <a:xfrm>
            <a:off x="1818653" y="2146492"/>
            <a:ext cx="2017765" cy="1782984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A22C2A8-E3B5-CD26-89AA-9CFD8666092F}"/>
              </a:ext>
            </a:extLst>
          </p:cNvPr>
          <p:cNvSpPr/>
          <p:nvPr/>
        </p:nvSpPr>
        <p:spPr>
          <a:xfrm>
            <a:off x="3835951" y="2131806"/>
            <a:ext cx="2235919" cy="1782984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B1D69F8-81AC-4BC0-7F37-8E97A7C2008A}"/>
              </a:ext>
            </a:extLst>
          </p:cNvPr>
          <p:cNvSpPr/>
          <p:nvPr/>
        </p:nvSpPr>
        <p:spPr>
          <a:xfrm>
            <a:off x="6027401" y="2095329"/>
            <a:ext cx="2487949" cy="1834146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30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F4E64B8C-1504-084D-8E1D-8C02D2DD622A}" vid="{1086960A-9F30-E841-A1FB-3548D8489B8D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2177130-642f-41d9-9211-74237ad5687d}" enabled="0" method="" siteId="{22177130-642f-41d9-9211-74237ad5687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20</Slides>
  <Notes>19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Custom Design</vt:lpstr>
      <vt:lpstr>Office 2013 - 2022 Theme</vt:lpstr>
      <vt:lpstr>Proteus: Enhanced mmWave Leaf Wetness Detection with  Cross-Modality Knowledge Transfer</vt:lpstr>
      <vt:lpstr>Plant Disease</vt:lpstr>
      <vt:lpstr>Leaf Wetness</vt:lpstr>
      <vt:lpstr>Existing Work</vt:lpstr>
      <vt:lpstr>Existing Work</vt:lpstr>
      <vt:lpstr>Challenge 1: Pixel Noises in SAR</vt:lpstr>
      <vt:lpstr>Challenge 2: Limited Pixel Intensity Features</vt:lpstr>
      <vt:lpstr>Challenge 3: Complex 3D Plant Structure</vt:lpstr>
      <vt:lpstr>PowerPoint Presentation</vt:lpstr>
      <vt:lpstr>PowerPoint Presentation</vt:lpstr>
      <vt:lpstr>PowerPoint Presentation</vt:lpstr>
      <vt:lpstr>Teacher-Student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Davies</dc:creator>
  <cp:revision>17</cp:revision>
  <cp:lastPrinted>2010-09-08T13:46:11Z</cp:lastPrinted>
  <dcterms:created xsi:type="dcterms:W3CDTF">2019-05-04T17:12:28Z</dcterms:created>
  <dcterms:modified xsi:type="dcterms:W3CDTF">2025-05-15T02:40:16Z</dcterms:modified>
</cp:coreProperties>
</file>